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7.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597" r:id="rId3"/>
    <p:sldId id="688" r:id="rId5"/>
    <p:sldId id="734" r:id="rId6"/>
    <p:sldId id="735" r:id="rId7"/>
    <p:sldId id="736" r:id="rId8"/>
    <p:sldId id="737" r:id="rId9"/>
    <p:sldId id="738" r:id="rId10"/>
    <p:sldId id="739" r:id="rId11"/>
    <p:sldId id="740" r:id="rId12"/>
    <p:sldId id="741" r:id="rId13"/>
    <p:sldId id="742" r:id="rId14"/>
    <p:sldId id="743" r:id="rId15"/>
    <p:sldId id="744" r:id="rId16"/>
    <p:sldId id="745" r:id="rId17"/>
    <p:sldId id="746" r:id="rId18"/>
    <p:sldId id="618" r:id="rId19"/>
    <p:sldId id="653" r:id="rId20"/>
    <p:sldId id="652" r:id="rId21"/>
    <p:sldId id="650" r:id="rId22"/>
    <p:sldId id="655" r:id="rId23"/>
    <p:sldId id="679" r:id="rId24"/>
    <p:sldId id="636" r:id="rId25"/>
    <p:sldId id="644" r:id="rId26"/>
    <p:sldId id="685" r:id="rId27"/>
    <p:sldId id="664" r:id="rId28"/>
    <p:sldId id="687" r:id="rId29"/>
    <p:sldId id="671" r:id="rId30"/>
    <p:sldId id="681" r:id="rId31"/>
    <p:sldId id="670" r:id="rId32"/>
    <p:sldId id="667" r:id="rId33"/>
    <p:sldId id="676" r:id="rId34"/>
    <p:sldId id="666" r:id="rId35"/>
    <p:sldId id="675" r:id="rId36"/>
    <p:sldId id="684" r:id="rId37"/>
    <p:sldId id="683" r:id="rId38"/>
    <p:sldId id="661" r:id="rId39"/>
    <p:sldId id="692" r:id="rId40"/>
    <p:sldId id="668" r:id="rId41"/>
    <p:sldId id="690" r:id="rId42"/>
    <p:sldId id="693" r:id="rId43"/>
    <p:sldId id="694" r:id="rId44"/>
    <p:sldId id="695" r:id="rId45"/>
    <p:sldId id="696" r:id="rId46"/>
    <p:sldId id="697" r:id="rId47"/>
    <p:sldId id="698" r:id="rId48"/>
    <p:sldId id="691" r:id="rId49"/>
    <p:sldId id="699" r:id="rId50"/>
    <p:sldId id="700" r:id="rId51"/>
    <p:sldId id="702" r:id="rId52"/>
    <p:sldId id="701" r:id="rId53"/>
    <p:sldId id="703" r:id="rId54"/>
    <p:sldId id="704" r:id="rId55"/>
    <p:sldId id="710" r:id="rId56"/>
    <p:sldId id="711" r:id="rId57"/>
    <p:sldId id="706" r:id="rId58"/>
    <p:sldId id="709" r:id="rId59"/>
    <p:sldId id="707" r:id="rId60"/>
    <p:sldId id="708" r:id="rId61"/>
    <p:sldId id="689" r:id="rId62"/>
  </p:sldIdLst>
  <p:sldSz cx="12192000" cy="6858000"/>
  <p:notesSz cx="6858000" cy="9144000"/>
  <p:custDataLst>
    <p:tags r:id="rId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9" userDrawn="1">
          <p15:clr>
            <a:srgbClr val="A4A3A4"/>
          </p15:clr>
        </p15:guide>
        <p15:guide id="2" pos="3837" userDrawn="1">
          <p15:clr>
            <a:srgbClr val="A4A3A4"/>
          </p15:clr>
        </p15:guide>
        <p15:guide id="3" pos="414" userDrawn="1">
          <p15:clr>
            <a:srgbClr val="A4A3A4"/>
          </p15:clr>
        </p15:guide>
        <p15:guide id="4" pos="548" userDrawn="1">
          <p15:clr>
            <a:srgbClr val="A4A3A4"/>
          </p15:clr>
        </p15:guide>
        <p15:guide id="5" orient="horz" pos="1117" userDrawn="1">
          <p15:clr>
            <a:srgbClr val="A4A3A4"/>
          </p15:clr>
        </p15:guide>
        <p15:guide id="6" orient="horz" pos="5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黎钰晖" initials="黎钰晖"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4549"/>
    <a:srgbClr val="C2262B"/>
    <a:srgbClr val="CE4C52"/>
    <a:srgbClr val="CC454A"/>
    <a:srgbClr val="7F7F7F"/>
    <a:srgbClr val="C226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48" autoAdjust="0"/>
    <p:restoredTop sz="96940" autoAdjust="0"/>
  </p:normalViewPr>
  <p:slideViewPr>
    <p:cSldViewPr snapToObjects="1" showGuides="1">
      <p:cViewPr>
        <p:scale>
          <a:sx n="125" d="100"/>
          <a:sy n="125" d="100"/>
        </p:scale>
        <p:origin x="682" y="192"/>
      </p:cViewPr>
      <p:guideLst>
        <p:guide orient="horz" pos="799"/>
        <p:guide pos="3837"/>
        <p:guide pos="414"/>
        <p:guide pos="548"/>
        <p:guide orient="horz" pos="1117"/>
        <p:guide orient="horz" pos="556"/>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tags" Target="tags/tag18.xml"/><Relationship Id="rId67" Type="http://schemas.openxmlformats.org/officeDocument/2006/relationships/customXml" Target="../customXml/item1.xml"/><Relationship Id="rId66" Type="http://schemas.openxmlformats.org/officeDocument/2006/relationships/commentAuthors" Target="commentAuthors.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B96FF5-E657-7748-A5FF-BF4A71B50E4D}"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753263-A727-CA4B-B39B-DB32D94897D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111111"/>
              </a:solidFill>
              <a:effectLst/>
              <a:latin typeface="-apple-system"/>
            </a:endParaRPr>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111111"/>
              </a:solidFill>
              <a:effectLst/>
              <a:latin typeface="-apple-system"/>
            </a:endParaRPr>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111111"/>
              </a:solidFill>
              <a:effectLst/>
              <a:latin typeface="-apple-system"/>
            </a:endParaRPr>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111111"/>
              </a:solidFill>
              <a:effectLst/>
              <a:latin typeface="-apple-system"/>
            </a:endParaRPr>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111111"/>
              </a:solidFill>
              <a:effectLst/>
              <a:latin typeface="-apple-system"/>
            </a:endParaRPr>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111111"/>
              </a:solidFill>
              <a:effectLst/>
              <a:latin typeface="-apple-system"/>
            </a:endParaRPr>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111111"/>
              </a:solidFill>
              <a:effectLst/>
              <a:latin typeface="-apple-system"/>
            </a:endParaRPr>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u="none"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111111"/>
              </a:solidFill>
              <a:effectLst/>
              <a:latin typeface="-apple-system"/>
            </a:endParaRPr>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111111"/>
              </a:solidFill>
              <a:effectLst/>
              <a:latin typeface="-apple-system"/>
            </a:endParaRPr>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u="none" dirty="0"/>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111111"/>
              </a:solidFill>
              <a:effectLst/>
              <a:latin typeface="-apple-system"/>
            </a:endParaRPr>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111111"/>
              </a:solidFill>
              <a:effectLst/>
              <a:latin typeface="-apple-system"/>
            </a:endParaRPr>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111111"/>
              </a:solidFill>
              <a:effectLst/>
              <a:latin typeface="-apple-system"/>
            </a:endParaRPr>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111111"/>
              </a:solidFill>
              <a:effectLst/>
              <a:latin typeface="-apple-system"/>
            </a:endParaRPr>
          </a:p>
        </p:txBody>
      </p:sp>
      <p:sp>
        <p:nvSpPr>
          <p:cNvPr id="4" name="灯片编号占位符 3"/>
          <p:cNvSpPr>
            <a:spLocks noGrp="1"/>
          </p:cNvSpPr>
          <p:nvPr>
            <p:ph type="sldNum" sz="quarter" idx="5"/>
          </p:nvPr>
        </p:nvSpPr>
        <p:spPr/>
        <p:txBody>
          <a:bodyPr/>
          <a:lstStyle/>
          <a:p>
            <a:fld id="{02753263-A727-CA4B-B39B-DB32D94897DE}"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stretch>
            <a:fillRect/>
          </a:stretch>
        </p:blipFill>
        <p:spPr>
          <a:xfrm>
            <a:off x="10544117" y="84715"/>
            <a:ext cx="1485961" cy="1473880"/>
          </a:xfrm>
          <a:prstGeom prst="rect">
            <a:avLst/>
          </a:prstGeom>
        </p:spPr>
      </p:pic>
      <p:sp>
        <p:nvSpPr>
          <p:cNvPr id="15" name="矩形 14"/>
          <p:cNvSpPr/>
          <p:nvPr userDrawn="1"/>
        </p:nvSpPr>
        <p:spPr>
          <a:xfrm>
            <a:off x="1" y="1800224"/>
            <a:ext cx="12192000" cy="3971925"/>
          </a:xfrm>
          <a:prstGeom prst="rect">
            <a:avLst/>
          </a:prstGeom>
          <a:solidFill>
            <a:srgbClr val="C2262C">
              <a:alpha val="85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文本框 15"/>
          <p:cNvSpPr txBox="1"/>
          <p:nvPr userDrawn="1"/>
        </p:nvSpPr>
        <p:spPr>
          <a:xfrm>
            <a:off x="5" y="2488209"/>
            <a:ext cx="12191999" cy="707886"/>
          </a:xfrm>
          <a:prstGeom prst="rect">
            <a:avLst/>
          </a:prstGeom>
          <a:noFill/>
        </p:spPr>
        <p:txBody>
          <a:bodyPr wrap="square" rtlCol="0">
            <a:spAutoFit/>
          </a:bodyPr>
          <a:lstStyle/>
          <a:p>
            <a:pPr algn="ctr"/>
            <a:r>
              <a:rPr kumimoji="1" lang="en-US" altLang="zh-CN" sz="4000" dirty="0">
                <a:solidFill>
                  <a:schemeClr val="bg1"/>
                </a:solidFill>
                <a:latin typeface="Comic Sans MS" panose="030F0702030302020204" pitchFamily="66" charset="0"/>
                <a:ea typeface="微软雅黑" panose="020B0503020204020204" pitchFamily="34" charset="-122"/>
              </a:rPr>
              <a:t>Title</a:t>
            </a:r>
            <a:endParaRPr kumimoji="1" sz="4000" dirty="0">
              <a:solidFill>
                <a:schemeClr val="bg1"/>
              </a:solidFill>
              <a:latin typeface="Comic Sans MS" panose="030F0702030302020204" pitchFamily="66" charset="0"/>
              <a:ea typeface="微软雅黑" panose="020B0503020204020204" pitchFamily="34" charset="-122"/>
            </a:endParaRPr>
          </a:p>
        </p:txBody>
      </p:sp>
      <p:sp>
        <p:nvSpPr>
          <p:cNvPr id="17" name="文本框 16"/>
          <p:cNvSpPr txBox="1"/>
          <p:nvPr userDrawn="1"/>
        </p:nvSpPr>
        <p:spPr>
          <a:xfrm>
            <a:off x="1" y="4952763"/>
            <a:ext cx="12191999" cy="369332"/>
          </a:xfrm>
          <a:prstGeom prst="rect">
            <a:avLst/>
          </a:prstGeom>
          <a:noFill/>
        </p:spPr>
        <p:txBody>
          <a:bodyPr wrap="square" rtlCol="0">
            <a:spAutoFit/>
          </a:bodyPr>
          <a:lstStyle/>
          <a:p>
            <a:pPr algn="ctr"/>
            <a:r>
              <a:rPr kumimoji="1" lang="en-US" altLang="zh-CN" dirty="0">
                <a:solidFill>
                  <a:schemeClr val="bg1"/>
                </a:solidFill>
                <a:latin typeface="Comic Sans MS" panose="030F0702030302020204" pitchFamily="66" charset="0"/>
                <a:ea typeface="Hei" pitchFamily="2" charset="-122"/>
              </a:rPr>
              <a:t>Speaker</a:t>
            </a:r>
            <a:r>
              <a:rPr kumimoji="1" lang="en-US" dirty="0">
                <a:solidFill>
                  <a:schemeClr val="bg1"/>
                </a:solidFill>
                <a:latin typeface="Comic Sans MS" panose="030F0702030302020204" pitchFamily="66" charset="0"/>
                <a:ea typeface="Hei" pitchFamily="2" charset="-122"/>
              </a:rPr>
              <a:t>:</a:t>
            </a:r>
            <a:r>
              <a:rPr kumimoji="1" lang="zh-CN" altLang="en-US" dirty="0">
                <a:solidFill>
                  <a:schemeClr val="bg1"/>
                </a:solidFill>
                <a:latin typeface="Comic Sans MS" panose="030F0702030302020204" pitchFamily="66" charset="0"/>
                <a:ea typeface="Hei" pitchFamily="2" charset="-122"/>
              </a:rPr>
              <a:t> </a:t>
            </a:r>
            <a:endParaRPr kumimoji="1" dirty="0">
              <a:solidFill>
                <a:schemeClr val="bg1"/>
              </a:solidFill>
              <a:latin typeface="Comic Sans MS" panose="030F0702030302020204" pitchFamily="66" charset="0"/>
              <a:ea typeface="Hei" pitchFamily="2" charset="-122"/>
            </a:endParaRPr>
          </a:p>
        </p:txBody>
      </p:sp>
      <p:sp>
        <p:nvSpPr>
          <p:cNvPr id="18" name="文本框 17"/>
          <p:cNvSpPr txBox="1"/>
          <p:nvPr userDrawn="1"/>
        </p:nvSpPr>
        <p:spPr>
          <a:xfrm>
            <a:off x="1711235" y="6488671"/>
            <a:ext cx="10480770" cy="369332"/>
          </a:xfrm>
          <a:prstGeom prst="rect">
            <a:avLst/>
          </a:prstGeom>
          <a:noFill/>
        </p:spPr>
        <p:txBody>
          <a:bodyPr wrap="square" rtlCol="0">
            <a:spAutoFit/>
          </a:bodyPr>
          <a:lstStyle/>
          <a:p>
            <a:pPr algn="r"/>
            <a:r>
              <a:rPr lang="en-US" altLang="zh-CN" dirty="0">
                <a:latin typeface="Comic Sans MS" panose="030F0702030302020204" pitchFamily="66" charset="0"/>
                <a:cs typeface="Menlo Regular" panose="020B0609030804020204" charset="0"/>
              </a:rPr>
              <a:t>Journal:</a:t>
            </a:r>
            <a:r>
              <a:rPr lang="zh-CN" altLang="en-US" dirty="0">
                <a:latin typeface="Comic Sans MS" panose="030F0702030302020204" pitchFamily="66" charset="0"/>
                <a:cs typeface="Menlo Regular" panose="020B0609030804020204" charset="0"/>
              </a:rPr>
              <a:t> ****</a:t>
            </a:r>
            <a:r>
              <a:rPr lang="en-US" altLang="zh-CN" dirty="0">
                <a:latin typeface="Comic Sans MS" panose="030F0702030302020204" pitchFamily="66" charset="0"/>
                <a:cs typeface="Menlo Regular" panose="020B0609030804020204" charset="0"/>
              </a:rPr>
              <a:t>,</a:t>
            </a:r>
            <a:r>
              <a:rPr lang="zh-CN" altLang="en-US" dirty="0">
                <a:latin typeface="Comic Sans MS" panose="030F0702030302020204" pitchFamily="66" charset="0"/>
                <a:cs typeface="Menlo Regular" panose="020B0609030804020204" charset="0"/>
              </a:rPr>
              <a:t>  </a:t>
            </a:r>
            <a:r>
              <a:rPr lang="en-US" altLang="zh-CN" dirty="0">
                <a:latin typeface="Comic Sans MS" panose="030F0702030302020204" pitchFamily="66" charset="0"/>
                <a:cs typeface="Menlo Regular" panose="020B0609030804020204" charset="0"/>
              </a:rPr>
              <a:t>IF=</a:t>
            </a:r>
            <a:r>
              <a:rPr lang="zh-CN" altLang="en-US" dirty="0">
                <a:latin typeface="Comic Sans MS" panose="030F0702030302020204" pitchFamily="66" charset="0"/>
                <a:cs typeface="Menlo Regular" panose="020B0609030804020204" charset="0"/>
              </a:rPr>
              <a:t>***</a:t>
            </a:r>
            <a:r>
              <a:rPr lang="en-US" altLang="zh-CN" dirty="0">
                <a:latin typeface="Comic Sans MS" panose="030F0702030302020204" pitchFamily="66" charset="0"/>
                <a:cs typeface="Menlo Regular" panose="020B0609030804020204" charset="0"/>
              </a:rPr>
              <a:t>,</a:t>
            </a:r>
            <a:r>
              <a:rPr lang="zh-CN" altLang="en-US" dirty="0">
                <a:latin typeface="Comic Sans MS" panose="030F0702030302020204" pitchFamily="66" charset="0"/>
                <a:cs typeface="Menlo Regular" panose="020B0609030804020204" charset="0"/>
              </a:rPr>
              <a:t> </a:t>
            </a:r>
            <a:r>
              <a:rPr lang="en-US" altLang="zh-CN" dirty="0">
                <a:latin typeface="Comic Sans MS" panose="030F0702030302020204" pitchFamily="66" charset="0"/>
                <a:cs typeface="Menlo Regular" panose="020B0609030804020204" charset="0"/>
              </a:rPr>
              <a:t>SCI</a:t>
            </a:r>
            <a:r>
              <a:rPr lang="zh-CN" altLang="en-US" dirty="0">
                <a:latin typeface="Comic Sans MS" panose="030F0702030302020204" pitchFamily="66" charset="0"/>
                <a:cs typeface="Menlo Regular" panose="020B0609030804020204" charset="0"/>
              </a:rPr>
              <a:t> </a:t>
            </a:r>
            <a:r>
              <a:rPr lang="en-US" altLang="zh-CN" dirty="0">
                <a:latin typeface="Comic Sans MS" panose="030F0702030302020204" pitchFamily="66" charset="0"/>
                <a:cs typeface="Menlo Regular" panose="020B0609030804020204" charset="0"/>
              </a:rPr>
              <a:t>1,</a:t>
            </a:r>
            <a:r>
              <a:rPr lang="zh-CN" altLang="en-US" dirty="0">
                <a:latin typeface="Comic Sans MS" panose="030F0702030302020204" pitchFamily="66" charset="0"/>
                <a:cs typeface="Menlo Regular" panose="020B0609030804020204" charset="0"/>
              </a:rPr>
              <a:t> </a:t>
            </a:r>
            <a:r>
              <a:rPr lang="en-US" altLang="zh-CN" dirty="0">
                <a:latin typeface="Comic Sans MS" panose="030F0702030302020204" pitchFamily="66" charset="0"/>
                <a:cs typeface="Menlo Regular" panose="020B0609030804020204" charset="0"/>
              </a:rPr>
              <a:t>TOP</a:t>
            </a:r>
            <a:endParaRPr lang="en-US" altLang="zh-CN" dirty="0">
              <a:latin typeface="Comic Sans MS" panose="030F0702030302020204" pitchFamily="66" charset="0"/>
              <a:cs typeface="Menlo Regular" panose="020B0609030804020204" charset="0"/>
            </a:endParaRPr>
          </a:p>
        </p:txBody>
      </p:sp>
      <p:sp>
        <p:nvSpPr>
          <p:cNvPr id="19" name="文本框 18"/>
          <p:cNvSpPr txBox="1"/>
          <p:nvPr userDrawn="1"/>
        </p:nvSpPr>
        <p:spPr>
          <a:xfrm>
            <a:off x="4" y="5322095"/>
            <a:ext cx="12191999" cy="369332"/>
          </a:xfrm>
          <a:prstGeom prst="rect">
            <a:avLst/>
          </a:prstGeom>
          <a:noFill/>
        </p:spPr>
        <p:txBody>
          <a:bodyPr wrap="square" rtlCol="0">
            <a:spAutoFit/>
          </a:bodyPr>
          <a:lstStyle/>
          <a:p>
            <a:pPr algn="ctr"/>
            <a:r>
              <a:rPr kumimoji="1" lang="en-US" altLang="zh-CN" dirty="0">
                <a:solidFill>
                  <a:schemeClr val="bg1"/>
                </a:solidFill>
                <a:latin typeface="Comic Sans MS" panose="030F0702030302020204" pitchFamily="66" charset="0"/>
                <a:ea typeface="Hei" pitchFamily="2" charset="-122"/>
              </a:rPr>
              <a:t>Team</a:t>
            </a:r>
            <a:r>
              <a:rPr kumimoji="1" lang="zh-CN" altLang="en-US" dirty="0">
                <a:solidFill>
                  <a:schemeClr val="bg1"/>
                </a:solidFill>
                <a:latin typeface="Comic Sans MS" panose="030F0702030302020204" pitchFamily="66" charset="0"/>
                <a:ea typeface="Hei" pitchFamily="2" charset="-122"/>
              </a:rPr>
              <a:t> </a:t>
            </a:r>
            <a:r>
              <a:rPr kumimoji="1" lang="en-US" altLang="zh-CN" dirty="0">
                <a:solidFill>
                  <a:schemeClr val="bg1"/>
                </a:solidFill>
                <a:latin typeface="Comic Sans MS" panose="030F0702030302020204" pitchFamily="66" charset="0"/>
                <a:ea typeface="Hei" pitchFamily="2" charset="-122"/>
              </a:rPr>
              <a:t>Members</a:t>
            </a:r>
            <a:r>
              <a:rPr kumimoji="1" lang="en-US" dirty="0">
                <a:solidFill>
                  <a:schemeClr val="bg1"/>
                </a:solidFill>
                <a:latin typeface="Comic Sans MS" panose="030F0702030302020204" pitchFamily="66" charset="0"/>
                <a:ea typeface="Hei" pitchFamily="2" charset="-122"/>
              </a:rPr>
              <a:t>:</a:t>
            </a:r>
            <a:r>
              <a:rPr kumimoji="1" lang="zh-CN" altLang="en-US" dirty="0">
                <a:solidFill>
                  <a:schemeClr val="bg1"/>
                </a:solidFill>
                <a:latin typeface="Comic Sans MS" panose="030F0702030302020204" pitchFamily="66" charset="0"/>
                <a:ea typeface="Hei" pitchFamily="2" charset="-122"/>
              </a:rPr>
              <a:t> </a:t>
            </a:r>
            <a:endParaRPr kumimoji="1" dirty="0">
              <a:solidFill>
                <a:schemeClr val="bg1"/>
              </a:solidFill>
              <a:latin typeface="Comic Sans MS" panose="030F0702030302020204" pitchFamily="66" charset="0"/>
              <a:ea typeface="Hei" pitchFamily="2" charset="-122"/>
            </a:endParaRPr>
          </a:p>
        </p:txBody>
      </p:sp>
      <p:sp>
        <p:nvSpPr>
          <p:cNvPr id="20" name="文本框 19"/>
          <p:cNvSpPr txBox="1"/>
          <p:nvPr userDrawn="1"/>
        </p:nvSpPr>
        <p:spPr>
          <a:xfrm>
            <a:off x="1" y="3786186"/>
            <a:ext cx="12191999" cy="923330"/>
          </a:xfrm>
          <a:prstGeom prst="rect">
            <a:avLst/>
          </a:prstGeom>
          <a:noFill/>
        </p:spPr>
        <p:txBody>
          <a:bodyPr wrap="square" rtlCol="0">
            <a:spAutoFit/>
          </a:bodyPr>
          <a:lstStyle/>
          <a:p>
            <a:pPr algn="ctr"/>
            <a:r>
              <a:rPr kumimoji="1" lang="en-US" altLang="zh-CN" baseline="0" dirty="0">
                <a:solidFill>
                  <a:schemeClr val="bg1"/>
                </a:solidFill>
                <a:latin typeface="微软雅黑" panose="020B0503020204020204" pitchFamily="34" charset="-122"/>
                <a:ea typeface="微软雅黑" panose="020B0503020204020204" pitchFamily="34" charset="-122"/>
              </a:rPr>
              <a:t>Author</a:t>
            </a:r>
            <a:r>
              <a:rPr kumimoji="1" lang="en-US" altLang="zh-CN" baseline="30000" dirty="0">
                <a:solidFill>
                  <a:schemeClr val="bg1"/>
                </a:solidFill>
                <a:latin typeface="微软雅黑" panose="020B0503020204020204" pitchFamily="34" charset="-122"/>
                <a:ea typeface="微软雅黑" panose="020B0503020204020204" pitchFamily="34" charset="-122"/>
              </a:rPr>
              <a:t>1,2</a:t>
            </a:r>
            <a:endParaRPr kumimoji="1" lang="en-US" altLang="zh-CN" baseline="30000" dirty="0">
              <a:solidFill>
                <a:schemeClr val="bg1"/>
              </a:solidFill>
              <a:latin typeface="微软雅黑" panose="020B0503020204020204" pitchFamily="34" charset="-122"/>
              <a:ea typeface="微软雅黑" panose="020B0503020204020204" pitchFamily="34" charset="-122"/>
            </a:endParaRPr>
          </a:p>
          <a:p>
            <a:pPr algn="ctr"/>
            <a:r>
              <a:rPr kumimoji="1" lang="en-US" altLang="zh-CN" baseline="30000" dirty="0">
                <a:solidFill>
                  <a:schemeClr val="bg1"/>
                </a:solidFill>
                <a:latin typeface="微软雅黑" panose="020B0503020204020204" pitchFamily="34" charset="-122"/>
                <a:ea typeface="微软雅黑" panose="020B0503020204020204" pitchFamily="34" charset="-122"/>
              </a:rPr>
              <a:t>1</a:t>
            </a:r>
            <a:r>
              <a:rPr kumimoji="1" lang="en-US" altLang="zh-CN" dirty="0">
                <a:solidFill>
                  <a:schemeClr val="bg1"/>
                </a:solidFill>
                <a:latin typeface="微软雅黑" panose="020B0503020204020204" pitchFamily="34" charset="-122"/>
                <a:ea typeface="微软雅黑" panose="020B0503020204020204" pitchFamily="34" charset="-122"/>
              </a:rPr>
              <a:t>College</a:t>
            </a:r>
            <a:r>
              <a:rPr kumimoji="1" lang="zh-CN" altLang="en-US" dirty="0">
                <a:solidFill>
                  <a:schemeClr val="bg1"/>
                </a:solidFill>
                <a:latin typeface="微软雅黑" panose="020B0503020204020204" pitchFamily="34" charset="-122"/>
                <a:ea typeface="微软雅黑" panose="020B0503020204020204" pitchFamily="34" charset="-122"/>
              </a:rPr>
              <a:t> </a:t>
            </a:r>
            <a:r>
              <a:rPr kumimoji="1" lang="en-US" altLang="zh-CN" dirty="0">
                <a:solidFill>
                  <a:schemeClr val="bg1"/>
                </a:solidFill>
                <a:latin typeface="微软雅黑" panose="020B0503020204020204" pitchFamily="34" charset="-122"/>
                <a:ea typeface="微软雅黑" panose="020B0503020204020204" pitchFamily="34" charset="-122"/>
              </a:rPr>
              <a:t>of</a:t>
            </a:r>
            <a:r>
              <a:rPr kumimoji="1" lang="zh-CN" altLang="en-US" dirty="0">
                <a:solidFill>
                  <a:schemeClr val="bg1"/>
                </a:solidFill>
                <a:latin typeface="微软雅黑" panose="020B0503020204020204" pitchFamily="34" charset="-122"/>
                <a:ea typeface="微软雅黑" panose="020B0503020204020204" pitchFamily="34" charset="-122"/>
              </a:rPr>
              <a:t> </a:t>
            </a:r>
            <a:r>
              <a:rPr kumimoji="1" lang="en-US" altLang="zh-CN" dirty="0">
                <a:solidFill>
                  <a:schemeClr val="bg1"/>
                </a:solidFill>
                <a:latin typeface="微软雅黑" panose="020B0503020204020204" pitchFamily="34" charset="-122"/>
                <a:ea typeface="微软雅黑" panose="020B0503020204020204" pitchFamily="34" charset="-122"/>
              </a:rPr>
              <a:t>Computer</a:t>
            </a:r>
            <a:r>
              <a:rPr kumimoji="1" lang="zh-CN" altLang="en-US" dirty="0">
                <a:solidFill>
                  <a:schemeClr val="bg1"/>
                </a:solidFill>
                <a:latin typeface="微软雅黑" panose="020B0503020204020204" pitchFamily="34" charset="-122"/>
                <a:ea typeface="微软雅黑" panose="020B0503020204020204" pitchFamily="34" charset="-122"/>
              </a:rPr>
              <a:t> </a:t>
            </a:r>
            <a:r>
              <a:rPr kumimoji="1" lang="en-US" altLang="zh-CN" dirty="0">
                <a:solidFill>
                  <a:schemeClr val="bg1"/>
                </a:solidFill>
                <a:latin typeface="微软雅黑" panose="020B0503020204020204" pitchFamily="34" charset="-122"/>
                <a:ea typeface="微软雅黑" panose="020B0503020204020204" pitchFamily="34" charset="-122"/>
              </a:rPr>
              <a:t>Science</a:t>
            </a:r>
            <a:r>
              <a:rPr kumimoji="1" lang="zh-CN" altLang="en-US" dirty="0">
                <a:solidFill>
                  <a:schemeClr val="bg1"/>
                </a:solidFill>
                <a:latin typeface="微软雅黑" panose="020B0503020204020204" pitchFamily="34" charset="-122"/>
                <a:ea typeface="微软雅黑" panose="020B0503020204020204" pitchFamily="34" charset="-122"/>
              </a:rPr>
              <a:t> </a:t>
            </a:r>
            <a:r>
              <a:rPr kumimoji="1" lang="en-US" altLang="zh-CN" dirty="0">
                <a:solidFill>
                  <a:schemeClr val="bg1"/>
                </a:solidFill>
                <a:latin typeface="微软雅黑" panose="020B0503020204020204" pitchFamily="34" charset="-122"/>
                <a:ea typeface="微软雅黑" panose="020B0503020204020204" pitchFamily="34" charset="-122"/>
              </a:rPr>
              <a:t>and</a:t>
            </a:r>
            <a:r>
              <a:rPr kumimoji="1" lang="zh-CN" altLang="en-US" dirty="0">
                <a:solidFill>
                  <a:schemeClr val="bg1"/>
                </a:solidFill>
                <a:latin typeface="微软雅黑" panose="020B0503020204020204" pitchFamily="34" charset="-122"/>
                <a:ea typeface="微软雅黑" panose="020B0503020204020204" pitchFamily="34" charset="-122"/>
              </a:rPr>
              <a:t> </a:t>
            </a:r>
            <a:r>
              <a:rPr kumimoji="1" lang="en-US" altLang="zh-CN" dirty="0">
                <a:solidFill>
                  <a:schemeClr val="bg1"/>
                </a:solidFill>
                <a:latin typeface="微软雅黑" panose="020B0503020204020204" pitchFamily="34" charset="-122"/>
                <a:ea typeface="微软雅黑" panose="020B0503020204020204" pitchFamily="34" charset="-122"/>
              </a:rPr>
              <a:t>Electronic</a:t>
            </a:r>
            <a:r>
              <a:rPr kumimoji="1" lang="zh-CN" altLang="en-US" dirty="0">
                <a:solidFill>
                  <a:schemeClr val="bg1"/>
                </a:solidFill>
                <a:latin typeface="微软雅黑" panose="020B0503020204020204" pitchFamily="34" charset="-122"/>
                <a:ea typeface="微软雅黑" panose="020B0503020204020204" pitchFamily="34" charset="-122"/>
              </a:rPr>
              <a:t> </a:t>
            </a:r>
            <a:r>
              <a:rPr kumimoji="1" lang="en-US" altLang="zh-CN" dirty="0">
                <a:solidFill>
                  <a:schemeClr val="bg1"/>
                </a:solidFill>
                <a:latin typeface="微软雅黑" panose="020B0503020204020204" pitchFamily="34" charset="-122"/>
                <a:ea typeface="微软雅黑" panose="020B0503020204020204" pitchFamily="34" charset="-122"/>
              </a:rPr>
              <a:t>Engineering,</a:t>
            </a:r>
            <a:r>
              <a:rPr kumimoji="1" lang="zh-CN" altLang="en-US" dirty="0">
                <a:solidFill>
                  <a:schemeClr val="bg1"/>
                </a:solidFill>
                <a:latin typeface="微软雅黑" panose="020B0503020204020204" pitchFamily="34" charset="-122"/>
                <a:ea typeface="微软雅黑" panose="020B0503020204020204" pitchFamily="34" charset="-122"/>
              </a:rPr>
              <a:t> </a:t>
            </a:r>
            <a:r>
              <a:rPr kumimoji="1" lang="en-US" altLang="zh-CN" dirty="0">
                <a:solidFill>
                  <a:schemeClr val="bg1"/>
                </a:solidFill>
                <a:latin typeface="微软雅黑" panose="020B0503020204020204" pitchFamily="34" charset="-122"/>
                <a:ea typeface="微软雅黑" panose="020B0503020204020204" pitchFamily="34" charset="-122"/>
              </a:rPr>
              <a:t>Hunan</a:t>
            </a:r>
            <a:r>
              <a:rPr kumimoji="1" lang="zh-CN" altLang="en-US" dirty="0">
                <a:solidFill>
                  <a:schemeClr val="bg1"/>
                </a:solidFill>
                <a:latin typeface="微软雅黑" panose="020B0503020204020204" pitchFamily="34" charset="-122"/>
                <a:ea typeface="微软雅黑" panose="020B0503020204020204" pitchFamily="34" charset="-122"/>
              </a:rPr>
              <a:t> </a:t>
            </a:r>
            <a:r>
              <a:rPr kumimoji="1" lang="en-US" altLang="zh-CN" dirty="0">
                <a:solidFill>
                  <a:schemeClr val="bg1"/>
                </a:solidFill>
                <a:latin typeface="微软雅黑" panose="020B0503020204020204" pitchFamily="34" charset="-122"/>
                <a:ea typeface="微软雅黑" panose="020B0503020204020204" pitchFamily="34" charset="-122"/>
              </a:rPr>
              <a:t>University</a:t>
            </a:r>
            <a:endParaRPr kumimoji="1" lang="en-US" altLang="zh-CN" dirty="0">
              <a:solidFill>
                <a:schemeClr val="bg1"/>
              </a:solidFill>
              <a:latin typeface="微软雅黑" panose="020B0503020204020204" pitchFamily="34" charset="-122"/>
              <a:ea typeface="微软雅黑" panose="020B0503020204020204" pitchFamily="34" charset="-122"/>
            </a:endParaRPr>
          </a:p>
          <a:p>
            <a:pPr algn="ctr"/>
            <a:r>
              <a:rPr kumimoji="1" lang="en-US" altLang="zh-CN" baseline="30000" dirty="0">
                <a:solidFill>
                  <a:schemeClr val="bg1"/>
                </a:solidFill>
                <a:latin typeface="微软雅黑" panose="020B0503020204020204" pitchFamily="34" charset="-122"/>
                <a:ea typeface="微软雅黑" panose="020B0503020204020204" pitchFamily="34" charset="-122"/>
              </a:rPr>
              <a:t>2</a:t>
            </a:r>
            <a:r>
              <a:rPr kumimoji="1" lang="en-US" altLang="zh-CN" dirty="0">
                <a:solidFill>
                  <a:schemeClr val="bg1"/>
                </a:solidFill>
                <a:latin typeface="微软雅黑" panose="020B0503020204020204" pitchFamily="34" charset="-122"/>
                <a:ea typeface="微软雅黑" panose="020B0503020204020204" pitchFamily="34" charset="-122"/>
              </a:rPr>
              <a:t>Computer</a:t>
            </a:r>
            <a:r>
              <a:rPr kumimoji="1" lang="zh-CN" altLang="en-US" dirty="0">
                <a:solidFill>
                  <a:schemeClr val="bg1"/>
                </a:solidFill>
                <a:latin typeface="微软雅黑" panose="020B0503020204020204" pitchFamily="34" charset="-122"/>
                <a:ea typeface="微软雅黑" panose="020B0503020204020204" pitchFamily="34" charset="-122"/>
              </a:rPr>
              <a:t> </a:t>
            </a:r>
            <a:r>
              <a:rPr kumimoji="1" lang="en-US" altLang="zh-CN" dirty="0">
                <a:solidFill>
                  <a:schemeClr val="bg1"/>
                </a:solidFill>
                <a:latin typeface="微软雅黑" panose="020B0503020204020204" pitchFamily="34" charset="-122"/>
                <a:ea typeface="微软雅黑" panose="020B0503020204020204" pitchFamily="34" charset="-122"/>
              </a:rPr>
              <a:t>Science</a:t>
            </a:r>
            <a:r>
              <a:rPr kumimoji="1" lang="zh-CN" altLang="en-US" dirty="0">
                <a:solidFill>
                  <a:schemeClr val="bg1"/>
                </a:solidFill>
                <a:latin typeface="微软雅黑" panose="020B0503020204020204" pitchFamily="34" charset="-122"/>
                <a:ea typeface="微软雅黑" panose="020B0503020204020204" pitchFamily="34" charset="-122"/>
              </a:rPr>
              <a:t> </a:t>
            </a:r>
            <a:r>
              <a:rPr kumimoji="1" lang="en-US" altLang="zh-CN" dirty="0">
                <a:solidFill>
                  <a:schemeClr val="bg1"/>
                </a:solidFill>
                <a:latin typeface="微软雅黑" panose="020B0503020204020204" pitchFamily="34" charset="-122"/>
                <a:ea typeface="微软雅黑" panose="020B0503020204020204" pitchFamily="34" charset="-122"/>
              </a:rPr>
              <a:t>Department,</a:t>
            </a:r>
            <a:r>
              <a:rPr kumimoji="1" lang="zh-CN" altLang="en-US" dirty="0">
                <a:solidFill>
                  <a:schemeClr val="bg1"/>
                </a:solidFill>
                <a:latin typeface="微软雅黑" panose="020B0503020204020204" pitchFamily="34" charset="-122"/>
                <a:ea typeface="微软雅黑" panose="020B0503020204020204" pitchFamily="34" charset="-122"/>
              </a:rPr>
              <a:t> </a:t>
            </a:r>
            <a:r>
              <a:rPr kumimoji="1" lang="en-US" altLang="zh-CN" dirty="0">
                <a:solidFill>
                  <a:schemeClr val="bg1"/>
                </a:solidFill>
                <a:latin typeface="微软雅黑" panose="020B0503020204020204" pitchFamily="34" charset="-122"/>
                <a:ea typeface="微软雅黑" panose="020B0503020204020204" pitchFamily="34" charset="-122"/>
              </a:rPr>
              <a:t>College</a:t>
            </a:r>
            <a:r>
              <a:rPr kumimoji="1" lang="zh-CN" altLang="en-US" dirty="0">
                <a:solidFill>
                  <a:schemeClr val="bg1"/>
                </a:solidFill>
                <a:latin typeface="微软雅黑" panose="020B0503020204020204" pitchFamily="34" charset="-122"/>
                <a:ea typeface="微软雅黑" panose="020B0503020204020204" pitchFamily="34" charset="-122"/>
              </a:rPr>
              <a:t> </a:t>
            </a:r>
            <a:r>
              <a:rPr kumimoji="1" lang="en-US" altLang="zh-CN" dirty="0">
                <a:solidFill>
                  <a:schemeClr val="bg1"/>
                </a:solidFill>
                <a:latin typeface="微软雅黑" panose="020B0503020204020204" pitchFamily="34" charset="-122"/>
                <a:ea typeface="微软雅黑" panose="020B0503020204020204" pitchFamily="34" charset="-122"/>
              </a:rPr>
              <a:t>of</a:t>
            </a:r>
            <a:r>
              <a:rPr kumimoji="1" lang="zh-CN" altLang="en-US" dirty="0">
                <a:solidFill>
                  <a:schemeClr val="bg1"/>
                </a:solidFill>
                <a:latin typeface="微软雅黑" panose="020B0503020204020204" pitchFamily="34" charset="-122"/>
                <a:ea typeface="微软雅黑" panose="020B0503020204020204" pitchFamily="34" charset="-122"/>
              </a:rPr>
              <a:t> </a:t>
            </a:r>
            <a:r>
              <a:rPr kumimoji="1" lang="en-US" altLang="zh-CN" dirty="0">
                <a:solidFill>
                  <a:schemeClr val="bg1"/>
                </a:solidFill>
                <a:latin typeface="微软雅黑" panose="020B0503020204020204" pitchFamily="34" charset="-122"/>
                <a:ea typeface="微软雅黑" panose="020B0503020204020204" pitchFamily="34" charset="-122"/>
              </a:rPr>
              <a:t>Engineering,</a:t>
            </a:r>
            <a:r>
              <a:rPr kumimoji="1" lang="zh-CN" altLang="en-US" dirty="0">
                <a:solidFill>
                  <a:schemeClr val="bg1"/>
                </a:solidFill>
                <a:latin typeface="微软雅黑" panose="020B0503020204020204" pitchFamily="34" charset="-122"/>
                <a:ea typeface="微软雅黑" panose="020B0503020204020204" pitchFamily="34" charset="-122"/>
              </a:rPr>
              <a:t> </a:t>
            </a:r>
            <a:r>
              <a:rPr kumimoji="1" lang="en-US" altLang="zh-CN" dirty="0">
                <a:solidFill>
                  <a:schemeClr val="bg1"/>
                </a:solidFill>
                <a:latin typeface="微软雅黑" panose="020B0503020204020204" pitchFamily="34" charset="-122"/>
                <a:ea typeface="微软雅黑" panose="020B0503020204020204" pitchFamily="34" charset="-122"/>
              </a:rPr>
              <a:t>Shantou</a:t>
            </a:r>
            <a:r>
              <a:rPr kumimoji="1" lang="zh-CN" altLang="en-US" dirty="0">
                <a:solidFill>
                  <a:schemeClr val="bg1"/>
                </a:solidFill>
                <a:latin typeface="微软雅黑" panose="020B0503020204020204" pitchFamily="34" charset="-122"/>
                <a:ea typeface="微软雅黑" panose="020B0503020204020204" pitchFamily="34" charset="-122"/>
              </a:rPr>
              <a:t> </a:t>
            </a:r>
            <a:r>
              <a:rPr kumimoji="1" lang="en-US" altLang="zh-CN" dirty="0">
                <a:solidFill>
                  <a:schemeClr val="bg1"/>
                </a:solidFill>
                <a:latin typeface="微软雅黑" panose="020B0503020204020204" pitchFamily="34" charset="-122"/>
                <a:ea typeface="微软雅黑" panose="020B0503020204020204" pitchFamily="34" charset="-122"/>
              </a:rPr>
              <a:t>University</a:t>
            </a:r>
            <a:endParaRPr kumimoji="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CAA729-C11E-104F-8026-5224F44D0801}"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7F634CCA-0B70-7147-9AE4-F00C97BD4EEE}" type="slidenum">
              <a:rPr kumimoji="1" lang="zh-CN" altLang="en-US" smtClean="0"/>
            </a:fld>
            <a:endParaRPr kumimoji="1"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1ACAA729-C11E-104F-8026-5224F44D0801}"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F634CCA-0B70-7147-9AE4-F00C97BD4EEE}" type="slidenum">
              <a:rPr kumimoji="1" lang="zh-CN" altLang="en-US" smtClean="0"/>
            </a:fld>
            <a:endParaRPr kumimoji="1"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1ACAA729-C11E-104F-8026-5224F44D0801}"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F634CCA-0B70-7147-9AE4-F00C97BD4EEE}" type="slidenum">
              <a:rPr kumimoji="1" lang="zh-CN" altLang="en-US" smtClean="0"/>
            </a:fld>
            <a:endParaRPr kumimoji="1"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1ACAA729-C11E-104F-8026-5224F44D080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F634CCA-0B70-7147-9AE4-F00C97BD4EEE}" type="slidenum">
              <a:rPr kumimoji="1" lang="zh-CN" altLang="en-US" smtClean="0"/>
            </a:fld>
            <a:endParaRPr kumimoji="1"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1ACAA729-C11E-104F-8026-5224F44D080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F634CCA-0B70-7147-9AE4-F00C97BD4EEE}" type="slidenum">
              <a:rPr kumimoji="1" lang="zh-CN" altLang="en-US" smtClean="0"/>
            </a:fld>
            <a:endParaRPr kumimoji="1"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CAA729-C11E-104F-8026-5224F44D0801}"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34CCA-0B70-7147-9AE4-F00C97BD4EE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image" Target="../media/image10.png"/><Relationship Id="rId7" Type="http://schemas.openxmlformats.org/officeDocument/2006/relationships/tags" Target="../tags/tag12.xml"/><Relationship Id="rId6" Type="http://schemas.openxmlformats.org/officeDocument/2006/relationships/image" Target="../media/image9.png"/><Relationship Id="rId5" Type="http://schemas.openxmlformats.org/officeDocument/2006/relationships/tags" Target="../tags/tag11.xml"/><Relationship Id="rId4" Type="http://schemas.openxmlformats.org/officeDocument/2006/relationships/image" Target="../media/image8.png"/><Relationship Id="rId3" Type="http://schemas.openxmlformats.org/officeDocument/2006/relationships/tags" Target="../tags/tag10.xml"/><Relationship Id="rId2" Type="http://schemas.openxmlformats.org/officeDocument/2006/relationships/tags" Target="../tags/tag9.xml"/><Relationship Id="rId12" Type="http://schemas.openxmlformats.org/officeDocument/2006/relationships/notesSlide" Target="../notesSlides/notesSlide11.xml"/><Relationship Id="rId11" Type="http://schemas.openxmlformats.org/officeDocument/2006/relationships/slideLayout" Target="../slideLayouts/slideLayout7.xml"/><Relationship Id="rId10" Type="http://schemas.openxmlformats.org/officeDocument/2006/relationships/image" Target="../media/image11.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tags" Target="../tags/tag14.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tags" Target="../tags/tag15.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tags" Target="../tags/tag16.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7.xml"/><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6.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0.png"/><Relationship Id="rId4" Type="http://schemas.openxmlformats.org/officeDocument/2006/relationships/image" Target="../media/image28.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image" Target="../media/image30.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7.xml"/><Relationship Id="rId4" Type="http://schemas.openxmlformats.org/officeDocument/2006/relationships/image" Target="../media/image31.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jpeg"/><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7.xml"/><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8.png"/><Relationship Id="rId7" Type="http://schemas.openxmlformats.org/officeDocument/2006/relationships/image" Target="../media/image29.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1.jpeg"/><Relationship Id="rId2" Type="http://schemas.openxmlformats.org/officeDocument/2006/relationships/image" Target="../media/image17.png"/><Relationship Id="rId10" Type="http://schemas.openxmlformats.org/officeDocument/2006/relationships/notesSlide" Target="../notesSlides/notesSlide32.xm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7.xml"/><Relationship Id="rId4" Type="http://schemas.openxmlformats.org/officeDocument/2006/relationships/image" Target="../media/image42.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7.xml"/><Relationship Id="rId4" Type="http://schemas.openxmlformats.org/officeDocument/2006/relationships/image" Target="../media/image43.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4.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7.xml"/><Relationship Id="rId4" Type="http://schemas.openxmlformats.org/officeDocument/2006/relationships/image" Target="../media/image45.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7.xml"/><Relationship Id="rId4" Type="http://schemas.openxmlformats.org/officeDocument/2006/relationships/image" Target="../media/image46.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7.xml"/><Relationship Id="rId4" Type="http://schemas.openxmlformats.org/officeDocument/2006/relationships/image" Target="../media/image47.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7.xml"/><Relationship Id="rId4" Type="http://schemas.openxmlformats.org/officeDocument/2006/relationships/image" Target="../media/image52.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7.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slideLayout" Target="../slideLayouts/slideLayout7.xml"/><Relationship Id="rId7" Type="http://schemas.openxmlformats.org/officeDocument/2006/relationships/image" Target="../media/image60.png"/><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7" Type="http://schemas.openxmlformats.org/officeDocument/2006/relationships/notesSlide" Target="../notesSlides/notesSlide47.xml"/><Relationship Id="rId6"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57.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7" Type="http://schemas.openxmlformats.org/officeDocument/2006/relationships/notesSlide" Target="../notesSlides/notesSlide48.xml"/><Relationship Id="rId6"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7.xml"/><Relationship Id="rId4" Type="http://schemas.openxmlformats.org/officeDocument/2006/relationships/image" Target="../media/image37.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9" Type="http://schemas.openxmlformats.org/officeDocument/2006/relationships/notesSlide" Target="../notesSlides/notesSlide50.xml"/><Relationship Id="rId8" Type="http://schemas.openxmlformats.org/officeDocument/2006/relationships/slideLayout" Target="../slideLayouts/slideLayout7.xml"/><Relationship Id="rId7" Type="http://schemas.openxmlformats.org/officeDocument/2006/relationships/image" Target="../media/image29.png"/><Relationship Id="rId6" Type="http://schemas.openxmlformats.org/officeDocument/2006/relationships/image" Target="../media/image37.png"/><Relationship Id="rId5" Type="http://schemas.openxmlformats.org/officeDocument/2006/relationships/image" Target="../media/image61.png"/><Relationship Id="rId4" Type="http://schemas.openxmlformats.org/officeDocument/2006/relationships/image" Target="../media/image57.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51.xml"/><Relationship Id="rId6"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52.xml"/><Relationship Id="rId6"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2.pn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7.xml"/><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7.xml"/><Relationship Id="rId4" Type="http://schemas.openxmlformats.org/officeDocument/2006/relationships/image" Target="../media/image65.jpe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7.xml"/><Relationship Id="rId4" Type="http://schemas.openxmlformats.org/officeDocument/2006/relationships/image" Target="../media/image66.jpe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56.xml"/><Relationship Id="rId5" Type="http://schemas.openxmlformats.org/officeDocument/2006/relationships/slideLayout" Target="../slideLayouts/slideLayout7.xml"/><Relationship Id="rId4" Type="http://schemas.openxmlformats.org/officeDocument/2006/relationships/image" Target="../media/image67.jpe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slideLayout" Target="../slideLayouts/slideLayout7.xml"/><Relationship Id="rId4" Type="http://schemas.openxmlformats.org/officeDocument/2006/relationships/image" Target="../media/image67.jpe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slideLayout" Target="../slideLayouts/slideLayout7.xml"/><Relationship Id="rId4" Type="http://schemas.openxmlformats.org/officeDocument/2006/relationships/image" Target="../media/image67.jpeg"/><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image" Target="../media/image2.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tags" Target="../tags/tag1.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535830" y="1988840"/>
            <a:ext cx="9120337" cy="953135"/>
          </a:xfrm>
          <a:prstGeom prst="rect">
            <a:avLst/>
          </a:prstGeom>
          <a:noFill/>
        </p:spPr>
        <p:txBody>
          <a:bodyPr wrap="square" rtlCol="0">
            <a:noAutofit/>
          </a:bodyPr>
          <a:lstStyle/>
          <a:p>
            <a:pPr algn="ctr"/>
            <a:r>
              <a:rPr kumimoji="1" lang="zh-CN" altLang="en-US" sz="4800" b="1" u="none" dirty="0">
                <a:solidFill>
                  <a:srgbClr val="333333"/>
                </a:solidFill>
                <a:latin typeface="Calibri" panose="020F0502020204030204" pitchFamily="34" charset="0"/>
                <a:ea typeface="Calibri" panose="020F0502020204030204" pitchFamily="34" charset="0"/>
                <a:cs typeface="Calibri" panose="020F0502020204030204" pitchFamily="34" charset="0"/>
              </a:rPr>
              <a:t>进度汇报</a:t>
            </a:r>
            <a:endParaRPr kumimoji="1" lang="en-US" sz="4800" b="1" u="none" dirty="0">
              <a:solidFill>
                <a:srgbClr val="333333"/>
              </a:solidFill>
              <a:latin typeface="Calibri" panose="020F0502020204030204" pitchFamily="34" charset="0"/>
              <a:ea typeface="Calibri" panose="020F0502020204030204" pitchFamily="34" charset="0"/>
              <a:cs typeface="Calibri" panose="020F0502020204030204" pitchFamily="34" charset="0"/>
            </a:endParaRPr>
          </a:p>
        </p:txBody>
      </p:sp>
      <p:sp>
        <p:nvSpPr>
          <p:cNvPr id="2" name="文本框 1"/>
          <p:cNvSpPr txBox="1"/>
          <p:nvPr/>
        </p:nvSpPr>
        <p:spPr>
          <a:xfrm>
            <a:off x="0" y="3390900"/>
            <a:ext cx="12192000" cy="631190"/>
          </a:xfrm>
          <a:prstGeom prst="rect">
            <a:avLst/>
          </a:prstGeom>
          <a:noFill/>
        </p:spPr>
        <p:txBody>
          <a:bodyPr wrap="square" rtlCol="0">
            <a:noAutofit/>
          </a:bodyPr>
          <a:lstStyle/>
          <a:p>
            <a:pPr algn="ctr"/>
            <a:r>
              <a:rPr lang="en-US" sz="2400" dirty="0" err="1">
                <a:latin typeface="Calibri" panose="020F0502020204030204" pitchFamily="34" charset="0"/>
                <a:ea typeface="Calibri" panose="020F0502020204030204" pitchFamily="34" charset="0"/>
                <a:cs typeface="Calibri" panose="020F0502020204030204" pitchFamily="34" charset="0"/>
              </a:rPr>
              <a:t>YinHu</a:t>
            </a:r>
            <a:r>
              <a:rPr lang="zh-CN" altLang="en-US" sz="2400" i="1" dirty="0">
                <a:latin typeface="Calibri" panose="020F0502020204030204" pitchFamily="34" charset="0"/>
                <a:ea typeface="Calibri" panose="020F0502020204030204" pitchFamily="34" charset="0"/>
                <a:cs typeface="Calibri" panose="020F0502020204030204" pitchFamily="34" charset="0"/>
              </a:rPr>
              <a:t>，</a:t>
            </a:r>
            <a:r>
              <a:rPr lang="zh-CN" altLang="en-US" sz="2400" b="1" dirty="0">
                <a:latin typeface="宋体" panose="02010600030101010101" pitchFamily="2" charset="-122"/>
                <a:ea typeface="宋体" panose="02010600030101010101" pitchFamily="2" charset="-122"/>
                <a:cs typeface="Calibri" panose="020F0502020204030204" pitchFamily="34" charset="0"/>
              </a:rPr>
              <a:t>胡茵</a:t>
            </a:r>
            <a:endParaRPr lang="en-US" sz="2400" b="1" dirty="0">
              <a:latin typeface="宋体" panose="02010600030101010101" pitchFamily="2" charset="-122"/>
              <a:ea typeface="宋体" panose="02010600030101010101" pitchFamily="2" charset="-122"/>
              <a:cs typeface="Calibri" panose="020F0502020204030204" pitchFamily="34" charset="0"/>
            </a:endParaRPr>
          </a:p>
          <a:p>
            <a:pPr algn="ctr"/>
            <a:r>
              <a:rPr lang="en-US"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9472930" cy="460375"/>
          </a:xfrm>
          <a:prstGeom prst="rect">
            <a:avLst/>
          </a:prstGeom>
        </p:spPr>
        <p:txBody>
          <a:bodyPr wrap="none" rtlCol="0">
            <a:spAutoFit/>
          </a:bodyPr>
          <a:lstStyle/>
          <a:p>
            <a:pPr algn="l"/>
            <a:r>
              <a:rPr lang="en-US" altLang="zh-CN"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COMPLETE SOLUTION </a:t>
            </a:r>
            <a:r>
              <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（第五部分）相当于对前面几个部分的</a:t>
            </a:r>
            <a:r>
              <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总结</a:t>
            </a:r>
            <a:endPar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endParaRPr>
          </a:p>
        </p:txBody>
      </p:sp>
      <p:sp>
        <p:nvSpPr>
          <p:cNvPr id="11" name="文本框 10"/>
          <p:cNvSpPr txBox="1"/>
          <p:nvPr userDrawn="1">
            <p:custDataLst>
              <p:tags r:id="rId2"/>
            </p:custDataLst>
          </p:nvPr>
        </p:nvSpPr>
        <p:spPr>
          <a:xfrm>
            <a:off x="1168575" y="1269008"/>
            <a:ext cx="9927212" cy="5013192"/>
          </a:xfrm>
          <a:prstGeom prst="rect">
            <a:avLst/>
          </a:prstGeom>
        </p:spPr>
        <p:txBody>
          <a:bodyPr wrap="square" rtlCol="0">
            <a:noAutofit/>
          </a:bodyPr>
          <a:p>
            <a:pPr marL="342900" indent="-342900" algn="just">
              <a:lnSpc>
                <a:spcPct val="150000"/>
              </a:lnSpc>
              <a:buFont typeface="Arial" panose="020B0604020202020204" pitchFamily="34" charset="0"/>
              <a:buChar char="•"/>
            </a:pPr>
            <a:r>
              <a:rPr kumimoji="1" lang="zh-CN" altLang="en-US" sz="2000" b="1" dirty="0">
                <a:latin typeface="Calibri" panose="020F0502020204030204" pitchFamily="34" charset="0"/>
                <a:ea typeface="宋体" panose="02010600030101010101" pitchFamily="2" charset="-122"/>
                <a:cs typeface="Calibri" panose="020F0502020204030204" pitchFamily="34" charset="0"/>
              </a:rPr>
              <a:t>最小</a:t>
            </a:r>
            <a:r>
              <a:rPr kumimoji="1" lang="en-US" altLang="zh-CN" sz="2000" b="1" dirty="0">
                <a:latin typeface="Calibri" panose="020F0502020204030204" pitchFamily="34" charset="0"/>
                <a:ea typeface="宋体" panose="02010600030101010101" pitchFamily="2" charset="-122"/>
                <a:cs typeface="Calibri" panose="020F0502020204030204" pitchFamily="34" charset="0"/>
              </a:rPr>
              <a:t>-</a:t>
            </a:r>
            <a:r>
              <a:rPr kumimoji="1" lang="zh-CN" altLang="en-US" sz="2000" b="1" dirty="0">
                <a:latin typeface="Calibri" panose="020F0502020204030204" pitchFamily="34" charset="0"/>
                <a:ea typeface="宋体" panose="02010600030101010101" pitchFamily="2" charset="-122"/>
                <a:cs typeface="Calibri" panose="020F0502020204030204" pitchFamily="34" charset="0"/>
              </a:rPr>
              <a:t>最大问题</a:t>
            </a:r>
            <a:endParaRPr kumimoji="1" lang="en-US" altLang="zh-CN" sz="2000" b="1"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150000"/>
              </a:lnSpc>
              <a:buClrTx/>
              <a:buSzTx/>
              <a:buFont typeface="系统字体常规体"/>
              <a:buChar char="-"/>
            </a:pP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生成器的目标是</a:t>
            </a:r>
            <a:r>
              <a:rPr kumimoji="1" lang="zh-CN" altLang="en-US" sz="2000" b="1" dirty="0">
                <a:latin typeface="Calibri" panose="020F0502020204030204" pitchFamily="34" charset="0"/>
                <a:ea typeface="宋体" panose="02010600030101010101" pitchFamily="2" charset="-122"/>
                <a:cs typeface="Calibri" panose="020F0502020204030204" pitchFamily="34" charset="0"/>
                <a:sym typeface="+mn-ea"/>
              </a:rPr>
              <a:t>最小化重建误差，</a:t>
            </a: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并让生成的数据分布尽可能地接近真实数据分布。与此同时，判别器试图</a:t>
            </a:r>
            <a:r>
              <a:rPr kumimoji="1" lang="zh-CN" altLang="en-US" sz="2000" b="1" dirty="0">
                <a:latin typeface="Calibri" panose="020F0502020204030204" pitchFamily="34" charset="0"/>
                <a:ea typeface="宋体" panose="02010600030101010101" pitchFamily="2" charset="-122"/>
                <a:cs typeface="Calibri" panose="020F0502020204030204" pitchFamily="34" charset="0"/>
                <a:sym typeface="+mn-ea"/>
              </a:rPr>
              <a:t>最大化其能力（最大化判别器输出正确分类的概率）</a:t>
            </a: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以区分观测到的数据和由生成器生成的数据。</a:t>
            </a:r>
            <a:endPar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endParaRPr>
          </a:p>
          <a:p>
            <a:pPr marL="800100" lvl="1" indent="-342900" algn="just">
              <a:lnSpc>
                <a:spcPct val="150000"/>
              </a:lnSpc>
              <a:buClrTx/>
              <a:buSzTx/>
              <a:buFont typeface="系统字体常规体"/>
              <a:buChar char="-"/>
            </a:pP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这个过程通过以下步骤来</a:t>
            </a: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实现：</a:t>
            </a:r>
            <a:endPar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endParaRPr>
          </a:p>
          <a:p>
            <a:pPr marL="1257300" lvl="2" indent="-342900" algn="just">
              <a:lnSpc>
                <a:spcPct val="150000"/>
              </a:lnSpc>
              <a:buClrTx/>
              <a:buSzTx/>
              <a:buFont typeface="系统字体常规体"/>
              <a:buChar char="-"/>
            </a:pP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从流量张量中提取子张量，包括观测到的数据和由生成器填补的缺失数据。</a:t>
            </a:r>
            <a:endPar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endParaRPr>
          </a:p>
          <a:p>
            <a:pPr marL="1257300" lvl="2" indent="-342900" algn="just">
              <a:lnSpc>
                <a:spcPct val="150000"/>
              </a:lnSpc>
              <a:buClrTx/>
              <a:buSzTx/>
              <a:buFont typeface="系统字体常规体"/>
              <a:buChar char="-"/>
            </a:pP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计算生成器的重建误差（通过比较生成数据和实际数据的差异）</a:t>
            </a:r>
            <a:endPar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endParaRPr>
          </a:p>
          <a:p>
            <a:pPr marL="1257300" lvl="2" indent="-342900" algn="just">
              <a:lnSpc>
                <a:spcPct val="150000"/>
              </a:lnSpc>
              <a:buClrTx/>
              <a:buSzTx/>
              <a:buFont typeface="系统字体常规体"/>
              <a:buChar char="-"/>
            </a:pP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使用交叉熵损失来评估判别器的性能，即其区分真实数据和生成数据的能力。</a:t>
            </a:r>
            <a:endPar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endParaRPr>
          </a:p>
          <a:p>
            <a:pPr marL="1257300" lvl="2" indent="-342900" algn="just">
              <a:lnSpc>
                <a:spcPct val="150000"/>
              </a:lnSpc>
              <a:buClrTx/>
              <a:buSzTx/>
              <a:buFont typeface="系统字体常规体"/>
              <a:buChar char="-"/>
            </a:pP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通过交替执行以下两个步骤来迭代优化生成器和判别器的参数：</a:t>
            </a:r>
            <a:endParaRPr kumimoji="1" lang="zh-CN" altLang="en-US" sz="2000" b="1" dirty="0">
              <a:latin typeface="Calibri" panose="020F0502020204030204" pitchFamily="34" charset="0"/>
              <a:ea typeface="宋体" panose="02010600030101010101" pitchFamily="2" charset="-122"/>
              <a:cs typeface="Calibri" panose="020F0502020204030204" pitchFamily="34" charset="0"/>
              <a:sym typeface="+mn-ea"/>
            </a:endParaRPr>
          </a:p>
          <a:p>
            <a:pPr marL="1714500" lvl="3" indent="-342900" algn="just">
              <a:lnSpc>
                <a:spcPct val="150000"/>
              </a:lnSpc>
              <a:buClrTx/>
              <a:buSzTx/>
              <a:buFont typeface="系统字体常规体"/>
              <a:buChar char="-"/>
            </a:pPr>
            <a:r>
              <a:rPr kumimoji="1" lang="zh-CN" altLang="en-US" sz="2000" b="1" dirty="0">
                <a:latin typeface="Calibri" panose="020F0502020204030204" pitchFamily="34" charset="0"/>
                <a:ea typeface="宋体" panose="02010600030101010101" pitchFamily="2" charset="-122"/>
                <a:cs typeface="Calibri" panose="020F0502020204030204" pitchFamily="34" charset="0"/>
                <a:sym typeface="+mn-ea"/>
              </a:rPr>
              <a:t>最小化步骤：</a:t>
            </a: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更新生成器的参数以减少重建误差并使生成的数据更符合真实数据的分布。</a:t>
            </a:r>
            <a:endParaRPr kumimoji="1" lang="zh-CN" altLang="en-US" sz="2000" b="1" dirty="0">
              <a:latin typeface="Calibri" panose="020F0502020204030204" pitchFamily="34" charset="0"/>
              <a:ea typeface="宋体" panose="02010600030101010101" pitchFamily="2" charset="-122"/>
              <a:cs typeface="Calibri" panose="020F0502020204030204" pitchFamily="34" charset="0"/>
              <a:sym typeface="+mn-ea"/>
            </a:endParaRPr>
          </a:p>
          <a:p>
            <a:pPr marL="1714500" lvl="3" indent="-342900" algn="just">
              <a:lnSpc>
                <a:spcPct val="150000"/>
              </a:lnSpc>
              <a:buClrTx/>
              <a:buSzTx/>
              <a:buFont typeface="系统字体常规体"/>
              <a:buChar char="-"/>
            </a:pPr>
            <a:r>
              <a:rPr kumimoji="1" lang="zh-CN" altLang="en-US" sz="2000" b="1" dirty="0">
                <a:latin typeface="Calibri" panose="020F0502020204030204" pitchFamily="34" charset="0"/>
                <a:ea typeface="宋体" panose="02010600030101010101" pitchFamily="2" charset="-122"/>
                <a:cs typeface="Calibri" panose="020F0502020204030204" pitchFamily="34" charset="0"/>
                <a:sym typeface="+mn-ea"/>
              </a:rPr>
              <a:t>最大化步骤：</a:t>
            </a: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更新判别器的参数以更好地区分生成数据和真实数据</a:t>
            </a:r>
            <a:r>
              <a:rPr kumimoji="1" lang="zh-CN" altLang="en-US" sz="2000" b="1" dirty="0">
                <a:latin typeface="Calibri" panose="020F0502020204030204" pitchFamily="34" charset="0"/>
                <a:ea typeface="宋体" panose="02010600030101010101" pitchFamily="2" charset="-122"/>
                <a:cs typeface="Calibri" panose="020F0502020204030204" pitchFamily="34" charset="0"/>
                <a:sym typeface="+mn-ea"/>
              </a:rPr>
              <a:t>。</a:t>
            </a:r>
            <a:endParaRPr kumimoji="1" lang="zh-CN" altLang="en-US" sz="2000" b="1" dirty="0">
              <a:latin typeface="Calibri" panose="020F0502020204030204" pitchFamily="34" charset="0"/>
              <a:ea typeface="宋体" panose="02010600030101010101" pitchFamily="2" charset="-122"/>
              <a:cs typeface="Calibri" panose="020F0502020204030204" pitchFamily="34"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6754495" cy="460375"/>
          </a:xfrm>
          <a:prstGeom prst="rect">
            <a:avLst/>
          </a:prstGeom>
        </p:spPr>
        <p:txBody>
          <a:bodyPr wrap="none" rtlCol="0">
            <a:spAutoFit/>
          </a:bodyPr>
          <a:lstStyle/>
          <a:p>
            <a:pPr algn="l"/>
            <a:r>
              <a:rPr lang="en-US" altLang="zh-CN"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 EVALUATION</a:t>
            </a:r>
            <a:r>
              <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（第六部分）评估性能</a:t>
            </a:r>
            <a:r>
              <a:rPr lang="en-US" altLang="zh-CN"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a:t>
            </a:r>
            <a:r>
              <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实验设置</a:t>
            </a:r>
            <a:endPar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endParaRPr>
          </a:p>
        </p:txBody>
      </p:sp>
      <p:grpSp>
        <p:nvGrpSpPr>
          <p:cNvPr id="4" name="组合 3"/>
          <p:cNvGrpSpPr/>
          <p:nvPr/>
        </p:nvGrpSpPr>
        <p:grpSpPr>
          <a:xfrm>
            <a:off x="1129030" y="1124585"/>
            <a:ext cx="9926320" cy="5668645"/>
            <a:chOff x="1777" y="2452"/>
            <a:chExt cx="15632" cy="8927"/>
          </a:xfrm>
        </p:grpSpPr>
        <p:sp>
          <p:nvSpPr>
            <p:cNvPr id="2" name="文本框 1"/>
            <p:cNvSpPr txBox="1"/>
            <p:nvPr userDrawn="1">
              <p:custDataLst>
                <p:tags r:id="rId2"/>
              </p:custDataLst>
            </p:nvPr>
          </p:nvSpPr>
          <p:spPr>
            <a:xfrm>
              <a:off x="1777" y="2452"/>
              <a:ext cx="15633" cy="7895"/>
            </a:xfrm>
            <a:prstGeom prst="rect">
              <a:avLst/>
            </a:prstGeom>
          </p:spPr>
          <p:txBody>
            <a:bodyPr wrap="square" rtlCol="0">
              <a:noAutofit/>
            </a:bodyPr>
            <a:p>
              <a:pPr marL="342900" indent="-342900" algn="just">
                <a:lnSpc>
                  <a:spcPct val="150000"/>
                </a:lnSpc>
                <a:buFont typeface="Arial" panose="020B0604020202020204" pitchFamily="34" charset="0"/>
                <a:buChar char="•"/>
              </a:pPr>
              <a:r>
                <a:rPr kumimoji="1" lang="en-US" altLang="zh-CN" sz="2000" dirty="0">
                  <a:latin typeface="Calibri" panose="020F0502020204030204" pitchFamily="34" charset="0"/>
                  <a:ea typeface="宋体" panose="02010600030101010101" pitchFamily="2" charset="-122"/>
                  <a:cs typeface="Calibri" panose="020F0502020204030204" pitchFamily="34" charset="0"/>
                </a:rPr>
                <a:t>Datasets:</a:t>
              </a: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150000"/>
                </a:lnSpc>
                <a:buFont typeface="系统字体常规体"/>
                <a:buChar char="-"/>
              </a:pPr>
              <a:r>
                <a:rPr kumimoji="1" lang="en-US" altLang="zh-CN" sz="2000" b="1" dirty="0">
                  <a:latin typeface="Calibri" panose="020F0502020204030204" pitchFamily="34" charset="0"/>
                  <a:ea typeface="宋体" panose="02010600030101010101" pitchFamily="2" charset="-122"/>
                  <a:cs typeface="Calibri" panose="020F0502020204030204" pitchFamily="34" charset="0"/>
                </a:rPr>
                <a:t>Abilene</a:t>
              </a:r>
              <a:endParaRPr kumimoji="1" lang="en-US" altLang="zh-CN" sz="2000" b="1"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150000"/>
                </a:lnSpc>
                <a:buFont typeface="系统字体常规体"/>
                <a:buChar char="-"/>
              </a:pPr>
              <a:r>
                <a:rPr kumimoji="1" sz="2000" dirty="0">
                  <a:latin typeface="宋体" panose="02010600030101010101" pitchFamily="2" charset="-122"/>
                  <a:ea typeface="宋体" panose="02010600030101010101" pitchFamily="2" charset="-122"/>
                  <a:cs typeface="Calibri" panose="020F0502020204030204" pitchFamily="34" charset="0"/>
                </a:rPr>
                <a:t>Abilene数据集包含12个网络节点，在168天内每5分钟收集一次流量数据</a:t>
              </a:r>
              <a:r>
                <a:rPr kumimoji="1" lang="zh-CN" altLang="en-US" sz="2000" dirty="0">
                  <a:latin typeface="宋体" panose="02010600030101010101" pitchFamily="2" charset="-122"/>
                  <a:ea typeface="宋体" panose="02010600030101010101" pitchFamily="2" charset="-122"/>
                  <a:cs typeface="Calibri" panose="020F0502020204030204" pitchFamily="34" charset="0"/>
                </a:rPr>
                <a:t>（</a:t>
              </a:r>
              <a:r>
                <a:rPr kumimoji="1" lang="zh-CN" altLang="en-US" sz="2000" dirty="0">
                  <a:latin typeface="宋体" panose="02010600030101010101" pitchFamily="2" charset="-122"/>
                  <a:ea typeface="宋体" panose="02010600030101010101" pitchFamily="2" charset="-122"/>
                  <a:cs typeface="Calibri" panose="020F0502020204030204" pitchFamily="34" charset="0"/>
                </a:rPr>
                <a:t>美国）</a:t>
              </a:r>
              <a:endParaRPr kumimoji="1" lang="zh-CN" altLang="en-US" sz="2000" dirty="0">
                <a:latin typeface="宋体" panose="02010600030101010101" pitchFamily="2" charset="-122"/>
                <a:ea typeface="宋体" panose="02010600030101010101" pitchFamily="2" charset="-122"/>
                <a:cs typeface="Calibri" panose="020F0502020204030204" pitchFamily="34" charset="0"/>
              </a:endParaRPr>
            </a:p>
            <a:p>
              <a:pPr marL="800100" lvl="1" indent="-342900" algn="just">
                <a:lnSpc>
                  <a:spcPct val="150000"/>
                </a:lnSpc>
                <a:buFont typeface="系统字体常规体"/>
                <a:buChar char="-"/>
              </a:pPr>
              <a:r>
                <a:rPr kumimoji="1" lang="zh-CN" altLang="en-US" sz="2000" b="1" dirty="0">
                  <a:latin typeface="宋体" panose="02010600030101010101" pitchFamily="2" charset="-122"/>
                  <a:ea typeface="宋体" panose="02010600030101010101" pitchFamily="2" charset="-122"/>
                  <a:cs typeface="Calibri" panose="020F0502020204030204" pitchFamily="34" charset="0"/>
                </a:rPr>
                <a:t>GEANT</a:t>
              </a:r>
              <a:endParaRPr kumimoji="1" lang="zh-CN" altLang="en-US" sz="2000" b="1" dirty="0">
                <a:latin typeface="宋体" panose="02010600030101010101" pitchFamily="2" charset="-122"/>
                <a:ea typeface="宋体" panose="02010600030101010101" pitchFamily="2" charset="-122"/>
                <a:cs typeface="Calibri" panose="020F0502020204030204" pitchFamily="34" charset="0"/>
              </a:endParaRPr>
            </a:p>
            <a:p>
              <a:pPr marL="800100" lvl="1" indent="-342900" algn="just">
                <a:lnSpc>
                  <a:spcPct val="150000"/>
                </a:lnSpc>
                <a:buFont typeface="系统字体常规体"/>
                <a:buChar char="-"/>
              </a:pPr>
              <a:r>
                <a:rPr kumimoji="1" lang="zh-CN" altLang="en-US" sz="2000" dirty="0">
                  <a:latin typeface="宋体" panose="02010600030101010101" pitchFamily="2" charset="-122"/>
                  <a:ea typeface="宋体" panose="02010600030101010101" pitchFamily="2" charset="-122"/>
                  <a:cs typeface="Calibri" panose="020F0502020204030204" pitchFamily="34" charset="0"/>
                </a:rPr>
                <a:t>GEANT数据集包含23个网络节点，在112天内每15分钟收集一次流量数据（</a:t>
              </a:r>
              <a:r>
                <a:rPr kumimoji="1" lang="zh-CN" altLang="en-US" sz="2000" dirty="0">
                  <a:latin typeface="宋体" panose="02010600030101010101" pitchFamily="2" charset="-122"/>
                  <a:ea typeface="宋体" panose="02010600030101010101" pitchFamily="2" charset="-122"/>
                  <a:cs typeface="Calibri" panose="020F0502020204030204" pitchFamily="34" charset="0"/>
                </a:rPr>
                <a:t>欧洲）</a:t>
              </a:r>
              <a:endParaRPr kumimoji="1" lang="zh-CN" altLang="en-US" sz="2000" dirty="0">
                <a:latin typeface="宋体" panose="02010600030101010101" pitchFamily="2" charset="-122"/>
                <a:ea typeface="宋体" panose="02010600030101010101" pitchFamily="2" charset="-122"/>
                <a:cs typeface="Calibri" panose="020F0502020204030204" pitchFamily="34" charset="0"/>
              </a:endParaRPr>
            </a:p>
            <a:p>
              <a:pPr marL="800100" lvl="1" indent="-342900" algn="just">
                <a:lnSpc>
                  <a:spcPct val="150000"/>
                </a:lnSpc>
                <a:buFont typeface="系统字体常规体"/>
                <a:buChar char="-"/>
              </a:pPr>
              <a:r>
                <a:rPr kumimoji="1" lang="zh-CN" altLang="en-US" sz="2000" dirty="0">
                  <a:latin typeface="Calibri" panose="020F0502020204030204" pitchFamily="34" charset="0"/>
                  <a:ea typeface="宋体" panose="02010600030101010101" pitchFamily="2" charset="-122"/>
                  <a:cs typeface="Calibri" panose="020F0502020204030204" pitchFamily="34" charset="0"/>
                </a:rPr>
                <a:t>这两个数据集分成</a:t>
              </a:r>
              <a:r>
                <a:rPr kumimoji="1" lang="en-US" altLang="zh-CN" sz="2000" b="1" dirty="0">
                  <a:latin typeface="Calibri" panose="020F0502020204030204" pitchFamily="34" charset="0"/>
                  <a:ea typeface="宋体" panose="02010600030101010101" pitchFamily="2" charset="-122"/>
                  <a:cs typeface="Calibri" panose="020F0502020204030204" pitchFamily="34" charset="0"/>
                </a:rPr>
                <a:t>3000</a:t>
              </a:r>
              <a:r>
                <a:rPr kumimoji="1" lang="zh-CN" altLang="en-US" sz="2000" b="1" dirty="0">
                  <a:latin typeface="Calibri" panose="020F0502020204030204" pitchFamily="34" charset="0"/>
                  <a:ea typeface="宋体" panose="02010600030101010101" pitchFamily="2" charset="-122"/>
                  <a:cs typeface="Calibri" panose="020F0502020204030204" pitchFamily="34" charset="0"/>
                </a:rPr>
                <a:t>个</a:t>
              </a:r>
              <a:r>
                <a:rPr kumimoji="1" lang="zh-CN" altLang="en-US" sz="2000" dirty="0">
                  <a:highlight>
                    <a:srgbClr val="FFFF00"/>
                  </a:highlight>
                  <a:latin typeface="Calibri" panose="020F0502020204030204" pitchFamily="34" charset="0"/>
                  <a:ea typeface="宋体" panose="02010600030101010101" pitchFamily="2" charset="-122"/>
                  <a:cs typeface="Calibri" panose="020F0502020204030204" pitchFamily="34" charset="0"/>
                </a:rPr>
                <a:t>流量矩阵</a:t>
              </a:r>
              <a:r>
                <a:rPr kumimoji="1" lang="zh-CN" altLang="en-US" sz="2000" dirty="0">
                  <a:latin typeface="Calibri" panose="020F0502020204030204" pitchFamily="34" charset="0"/>
                  <a:ea typeface="宋体" panose="02010600030101010101" pitchFamily="2" charset="-122"/>
                  <a:cs typeface="Calibri" panose="020F0502020204030204" pitchFamily="34" charset="0"/>
                </a:rPr>
                <a:t>。</a:t>
              </a: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a:p>
              <a:pPr marL="342900" indent="-342900" algn="just">
                <a:lnSpc>
                  <a:spcPct val="150000"/>
                </a:lnSpc>
                <a:buFont typeface="Arial" panose="020B0604020202020204" pitchFamily="34" charset="0"/>
                <a:buChar char="•"/>
              </a:pPr>
              <a:r>
                <a:rPr kumimoji="1" lang="en-US" altLang="zh-CN" sz="2000" dirty="0">
                  <a:highlight>
                    <a:srgbClr val="FFFF00"/>
                  </a:highlight>
                  <a:latin typeface="Calibri" panose="020F0502020204030204" pitchFamily="34" charset="0"/>
                  <a:ea typeface="宋体" panose="02010600030101010101" pitchFamily="2" charset="-122"/>
                  <a:cs typeface="Calibri" panose="020F0502020204030204" pitchFamily="34" charset="0"/>
                </a:rPr>
                <a:t>Metrics:</a:t>
              </a:r>
              <a:r>
                <a:rPr kumimoji="1" lang="zh-CN" altLang="en-US" sz="2000" dirty="0">
                  <a:latin typeface="Calibri" panose="020F0502020204030204" pitchFamily="34" charset="0"/>
                  <a:ea typeface="宋体" panose="02010600030101010101" pitchFamily="2" charset="-122"/>
                  <a:cs typeface="Calibri" panose="020F0502020204030204" pitchFamily="34" charset="0"/>
                </a:rPr>
                <a:t> </a:t>
              </a: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200000"/>
                </a:lnSpc>
                <a:buFont typeface="系统字体常规体"/>
                <a:buChar char="-"/>
              </a:pPr>
              <a:r>
                <a:rPr kumimoji="1" lang="en-US" altLang="zh-CN" sz="2000" dirty="0">
                  <a:latin typeface="Calibri" panose="020F0502020204030204" pitchFamily="34" charset="0"/>
                  <a:ea typeface="宋体" panose="02010600030101010101" pitchFamily="2" charset="-122"/>
                  <a:cs typeface="Calibri" panose="020F0502020204030204" pitchFamily="34" charset="0"/>
                </a:rPr>
                <a:t>NMAE:</a:t>
              </a:r>
              <a:r>
                <a:rPr kumimoji="1" lang="zh-CN" altLang="en-US" sz="2000" dirty="0">
                  <a:latin typeface="Calibri" panose="020F0502020204030204" pitchFamily="34" charset="0"/>
                  <a:ea typeface="宋体" panose="02010600030101010101" pitchFamily="2" charset="-122"/>
                  <a:cs typeface="Calibri" panose="020F0502020204030204" pitchFamily="34" charset="0"/>
                </a:rPr>
                <a:t> </a:t>
              </a: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200000"/>
                </a:lnSpc>
                <a:buFont typeface="系统字体常规体"/>
                <a:buChar char="-"/>
              </a:pPr>
              <a:r>
                <a:rPr kumimoji="1" lang="en-US" altLang="zh-CN" sz="2000" dirty="0">
                  <a:latin typeface="Calibri" panose="020F0502020204030204" pitchFamily="34" charset="0"/>
                  <a:ea typeface="宋体" panose="02010600030101010101" pitchFamily="2" charset="-122"/>
                  <a:cs typeface="Calibri" panose="020F0502020204030204" pitchFamily="34" charset="0"/>
                </a:rPr>
                <a:t>NRMSE</a:t>
              </a:r>
              <a:r>
                <a:rPr kumimoji="1" lang="zh-CN" altLang="en-US" sz="2000" dirty="0">
                  <a:latin typeface="Calibri" panose="020F0502020204030204" pitchFamily="34" charset="0"/>
                  <a:ea typeface="宋体" panose="02010600030101010101" pitchFamily="2" charset="-122"/>
                  <a:cs typeface="Calibri" panose="020F0502020204030204" pitchFamily="34" charset="0"/>
                </a:rPr>
                <a:t> </a:t>
              </a:r>
              <a:r>
                <a:rPr kumimoji="1" lang="en-US" altLang="zh-CN" sz="2000" dirty="0">
                  <a:latin typeface="Calibri" panose="020F0502020204030204" pitchFamily="34" charset="0"/>
                  <a:ea typeface="宋体" panose="02010600030101010101" pitchFamily="2" charset="-122"/>
                  <a:cs typeface="Calibri" panose="020F0502020204030204" pitchFamily="34" charset="0"/>
                </a:rPr>
                <a:t>:</a:t>
              </a: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200000"/>
                </a:lnSpc>
                <a:buFont typeface="系统字体常规体"/>
                <a:buChar char="-"/>
              </a:pPr>
              <a:r>
                <a:rPr kumimoji="1" lang="en-US" altLang="zh-CN" sz="2000" dirty="0">
                  <a:latin typeface="Calibri" panose="020F0502020204030204" pitchFamily="34" charset="0"/>
                  <a:ea typeface="宋体" panose="02010600030101010101" pitchFamily="2" charset="-122"/>
                  <a:cs typeface="Calibri" panose="020F0502020204030204" pitchFamily="34" charset="0"/>
                </a:rPr>
                <a:t>KL</a:t>
              </a:r>
              <a:r>
                <a:rPr kumimoji="1" lang="zh-CN" altLang="en-US" sz="2000" dirty="0">
                  <a:latin typeface="Calibri" panose="020F0502020204030204" pitchFamily="34" charset="0"/>
                  <a:ea typeface="宋体" panose="02010600030101010101" pitchFamily="2" charset="-122"/>
                  <a:cs typeface="Calibri" panose="020F0502020204030204" pitchFamily="34" charset="0"/>
                </a:rPr>
                <a:t>：</a:t>
              </a:r>
              <a:endParaRPr kumimoji="1" lang="zh-CN" altLang="en-US" sz="2000"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200000"/>
                </a:lnSpc>
                <a:buFont typeface="系统字体常规体"/>
                <a:buChar char="-"/>
              </a:pPr>
              <a:r>
                <a:rPr kumimoji="1" lang="en-US" altLang="zh-CN" sz="2000" dirty="0">
                  <a:latin typeface="Calibri" panose="020F0502020204030204" pitchFamily="34" charset="0"/>
                  <a:ea typeface="宋体" panose="02010600030101010101" pitchFamily="2" charset="-122"/>
                  <a:cs typeface="Calibri" panose="020F0502020204030204" pitchFamily="34" charset="0"/>
                </a:rPr>
                <a:t>NDCG@k</a:t>
              </a:r>
              <a:r>
                <a:rPr kumimoji="1" lang="zh-CN" altLang="en-US" sz="2000" dirty="0">
                  <a:latin typeface="Calibri" panose="020F0502020204030204" pitchFamily="34" charset="0"/>
                  <a:ea typeface="宋体" panose="02010600030101010101" pitchFamily="2" charset="-122"/>
                  <a:cs typeface="Calibri" panose="020F0502020204030204" pitchFamily="34" charset="0"/>
                </a:rPr>
                <a:t>：</a:t>
              </a: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a:p>
              <a:pPr marL="342900" indent="-342900" algn="just">
                <a:lnSpc>
                  <a:spcPct val="150000"/>
                </a:lnSpc>
                <a:buFont typeface="Arial" panose="020B0604020202020204" pitchFamily="34" charset="0"/>
                <a:buChar char="•"/>
              </a:pP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p:txBody>
        </p:sp>
        <p:pic>
          <p:nvPicPr>
            <p:cNvPr id="3" name="图片 2"/>
            <p:cNvPicPr>
              <a:picLocks noChangeAspect="1"/>
            </p:cNvPicPr>
            <p:nvPr>
              <p:custDataLst>
                <p:tags r:id="rId3"/>
              </p:custDataLst>
            </p:nvPr>
          </p:nvPicPr>
          <p:blipFill>
            <a:blip r:embed="rId4"/>
            <a:stretch>
              <a:fillRect/>
            </a:stretch>
          </p:blipFill>
          <p:spPr>
            <a:xfrm>
              <a:off x="4577" y="7782"/>
              <a:ext cx="3997" cy="792"/>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4577" y="8802"/>
              <a:ext cx="5529" cy="807"/>
            </a:xfrm>
            <a:prstGeom prst="rect">
              <a:avLst/>
            </a:prstGeom>
          </p:spPr>
        </p:pic>
        <p:pic>
          <p:nvPicPr>
            <p:cNvPr id="6" name="图片 5"/>
            <p:cNvPicPr>
              <a:picLocks noChangeAspect="1"/>
            </p:cNvPicPr>
            <p:nvPr>
              <p:custDataLst>
                <p:tags r:id="rId7"/>
              </p:custDataLst>
            </p:nvPr>
          </p:nvPicPr>
          <p:blipFill>
            <a:blip r:embed="rId8"/>
            <a:srcRect l="32654"/>
            <a:stretch>
              <a:fillRect/>
            </a:stretch>
          </p:blipFill>
          <p:spPr>
            <a:xfrm>
              <a:off x="4577" y="9823"/>
              <a:ext cx="3273" cy="624"/>
            </a:xfrm>
            <a:prstGeom prst="rect">
              <a:avLst/>
            </a:prstGeom>
          </p:spPr>
        </p:pic>
        <p:pic>
          <p:nvPicPr>
            <p:cNvPr id="9" name="图片 8"/>
            <p:cNvPicPr>
              <a:picLocks noChangeAspect="1"/>
            </p:cNvPicPr>
            <p:nvPr>
              <p:custDataLst>
                <p:tags r:id="rId9"/>
              </p:custDataLst>
            </p:nvPr>
          </p:nvPicPr>
          <p:blipFill>
            <a:blip r:embed="rId10"/>
            <a:stretch>
              <a:fillRect/>
            </a:stretch>
          </p:blipFill>
          <p:spPr>
            <a:xfrm>
              <a:off x="5371" y="10843"/>
              <a:ext cx="1655" cy="536"/>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6754495" cy="460375"/>
          </a:xfrm>
          <a:prstGeom prst="rect">
            <a:avLst/>
          </a:prstGeom>
        </p:spPr>
        <p:txBody>
          <a:bodyPr wrap="none" rtlCol="0">
            <a:spAutoFit/>
          </a:bodyPr>
          <a:lstStyle/>
          <a:p>
            <a:pPr algn="l"/>
            <a:r>
              <a:rPr lang="en-US" altLang="zh-CN"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 EVALUATION</a:t>
            </a:r>
            <a:r>
              <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（第六部分）评估性能</a:t>
            </a:r>
            <a:r>
              <a:rPr lang="en-US" altLang="zh-CN"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a:t>
            </a:r>
            <a:r>
              <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结果</a:t>
            </a:r>
            <a:r>
              <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分析</a:t>
            </a:r>
            <a:endPar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endParaRPr>
          </a:p>
        </p:txBody>
      </p:sp>
      <p:pic>
        <p:nvPicPr>
          <p:cNvPr id="10" name="图片 9"/>
          <p:cNvPicPr>
            <a:picLocks noChangeAspect="1"/>
          </p:cNvPicPr>
          <p:nvPr>
            <p:custDataLst>
              <p:tags r:id="rId2"/>
            </p:custDataLst>
          </p:nvPr>
        </p:nvPicPr>
        <p:blipFill>
          <a:blip r:embed="rId3"/>
          <a:stretch>
            <a:fillRect/>
          </a:stretch>
        </p:blipFill>
        <p:spPr>
          <a:xfrm>
            <a:off x="1631315" y="1390650"/>
            <a:ext cx="8724900" cy="4495800"/>
          </a:xfrm>
          <a:prstGeom prst="rect">
            <a:avLst/>
          </a:prstGeom>
        </p:spPr>
      </p:pic>
      <p:sp>
        <p:nvSpPr>
          <p:cNvPr id="11" name="文本框 10"/>
          <p:cNvSpPr txBox="1"/>
          <p:nvPr/>
        </p:nvSpPr>
        <p:spPr>
          <a:xfrm>
            <a:off x="1847850" y="6021070"/>
            <a:ext cx="8132445" cy="645160"/>
          </a:xfrm>
          <a:prstGeom prst="rect">
            <a:avLst/>
          </a:prstGeom>
          <a:noFill/>
        </p:spPr>
        <p:txBody>
          <a:bodyPr wrap="square" rtlCol="0">
            <a:spAutoFit/>
          </a:bodyPr>
          <a:p>
            <a:r>
              <a:rPr lang="en-US" altLang="zh-CN"/>
              <a:t>SR</a:t>
            </a:r>
            <a:r>
              <a:rPr lang="zh-CN" altLang="en-US"/>
              <a:t>：2%的采样比率意味着只有总数据量的2%被用作观测数据，而剩下的98%被视为缺失，需要由模型进行估计和补全。</a:t>
            </a:r>
            <a:endParaRPr lang="zh-CN" altLang="en-US"/>
          </a:p>
        </p:txBody>
      </p:sp>
      <p:sp>
        <p:nvSpPr>
          <p:cNvPr id="12" name="文本框 11"/>
          <p:cNvSpPr txBox="1"/>
          <p:nvPr/>
        </p:nvSpPr>
        <p:spPr>
          <a:xfrm>
            <a:off x="123825" y="2420620"/>
            <a:ext cx="1725930" cy="1753235"/>
          </a:xfrm>
          <a:prstGeom prst="rect">
            <a:avLst/>
          </a:prstGeom>
          <a:noFill/>
        </p:spPr>
        <p:txBody>
          <a:bodyPr wrap="square" rtlCol="0">
            <a:spAutoFit/>
          </a:bodyPr>
          <a:p>
            <a:r>
              <a:rPr lang="zh-CN" altLang="en-US"/>
              <a:t>对DATC及其变体（DATC-NMAC, DATC-NGAN, DATC-2DCNN）的性能进行了比较</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6754495" cy="460375"/>
          </a:xfrm>
          <a:prstGeom prst="rect">
            <a:avLst/>
          </a:prstGeom>
        </p:spPr>
        <p:txBody>
          <a:bodyPr wrap="none" rtlCol="0">
            <a:spAutoFit/>
          </a:bodyPr>
          <a:lstStyle/>
          <a:p>
            <a:pPr algn="l"/>
            <a:r>
              <a:rPr lang="en-US" altLang="zh-CN"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 EVALUATION</a:t>
            </a:r>
            <a:r>
              <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（第六部分）评估性能</a:t>
            </a:r>
            <a:r>
              <a:rPr lang="en-US" altLang="zh-CN"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a:t>
            </a:r>
            <a:r>
              <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结果</a:t>
            </a:r>
            <a:r>
              <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分析</a:t>
            </a:r>
            <a:endPar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endParaRPr>
          </a:p>
        </p:txBody>
      </p:sp>
      <p:sp>
        <p:nvSpPr>
          <p:cNvPr id="11" name="文本框 10"/>
          <p:cNvSpPr txBox="1"/>
          <p:nvPr/>
        </p:nvSpPr>
        <p:spPr>
          <a:xfrm>
            <a:off x="1847850" y="6021070"/>
            <a:ext cx="8132445" cy="645160"/>
          </a:xfrm>
          <a:prstGeom prst="rect">
            <a:avLst/>
          </a:prstGeom>
          <a:noFill/>
        </p:spPr>
        <p:txBody>
          <a:bodyPr wrap="square" rtlCol="0">
            <a:spAutoFit/>
          </a:bodyPr>
          <a:p>
            <a:r>
              <a:rPr lang="zh-CN" altLang="en-US"/>
              <a:t>探讨了超参数 λ对模型性能的影响。目标：</a:t>
            </a:r>
            <a:r>
              <a:rPr lang="en-US" altLang="zh-CN"/>
              <a:t>KL</a:t>
            </a:r>
            <a:r>
              <a:rPr lang="zh-CN" altLang="en-US"/>
              <a:t>尽量小，</a:t>
            </a:r>
            <a:r>
              <a:rPr lang="en-US" altLang="zh-CN"/>
              <a:t>nmae</a:t>
            </a:r>
            <a:r>
              <a:rPr lang="zh-CN" altLang="en-US"/>
              <a:t>尽量小，</a:t>
            </a:r>
            <a:r>
              <a:rPr lang="en-US" altLang="zh-CN"/>
              <a:t>top-k</a:t>
            </a:r>
            <a:r>
              <a:rPr lang="zh-CN" altLang="en-US"/>
              <a:t>尽量</a:t>
            </a:r>
            <a:r>
              <a:rPr lang="zh-CN" altLang="en-US"/>
              <a:t>大</a:t>
            </a:r>
            <a:endParaRPr lang="zh-CN" altLang="en-US"/>
          </a:p>
        </p:txBody>
      </p:sp>
      <p:pic>
        <p:nvPicPr>
          <p:cNvPr id="2" name="图片 1"/>
          <p:cNvPicPr>
            <a:picLocks noChangeAspect="1"/>
          </p:cNvPicPr>
          <p:nvPr>
            <p:custDataLst>
              <p:tags r:id="rId2"/>
            </p:custDataLst>
          </p:nvPr>
        </p:nvPicPr>
        <p:blipFill>
          <a:blip r:embed="rId3"/>
          <a:stretch>
            <a:fillRect/>
          </a:stretch>
        </p:blipFill>
        <p:spPr>
          <a:xfrm>
            <a:off x="479425" y="1772920"/>
            <a:ext cx="11331575" cy="35852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6754495" cy="460375"/>
          </a:xfrm>
          <a:prstGeom prst="rect">
            <a:avLst/>
          </a:prstGeom>
        </p:spPr>
        <p:txBody>
          <a:bodyPr wrap="none" rtlCol="0">
            <a:spAutoFit/>
          </a:bodyPr>
          <a:lstStyle/>
          <a:p>
            <a:pPr algn="l"/>
            <a:r>
              <a:rPr lang="en-US" altLang="zh-CN"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 EVALUATION</a:t>
            </a:r>
            <a:r>
              <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（第六部分）评估性能</a:t>
            </a:r>
            <a:r>
              <a:rPr lang="en-US" altLang="zh-CN"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a:t>
            </a:r>
            <a:r>
              <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结果</a:t>
            </a:r>
            <a:r>
              <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分析</a:t>
            </a:r>
            <a:endPar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endParaRPr>
          </a:p>
        </p:txBody>
      </p:sp>
      <p:sp>
        <p:nvSpPr>
          <p:cNvPr id="11" name="文本框 10"/>
          <p:cNvSpPr txBox="1"/>
          <p:nvPr/>
        </p:nvSpPr>
        <p:spPr>
          <a:xfrm>
            <a:off x="1847850" y="5373370"/>
            <a:ext cx="8132445" cy="1198880"/>
          </a:xfrm>
          <a:prstGeom prst="rect">
            <a:avLst/>
          </a:prstGeom>
          <a:noFill/>
        </p:spPr>
        <p:txBody>
          <a:bodyPr wrap="square" rtlCol="0">
            <a:spAutoFit/>
          </a:bodyPr>
          <a:p>
            <a:r>
              <a:rPr lang="zh-CN" altLang="en-US"/>
              <a:t>探讨了</a:t>
            </a:r>
            <a:r>
              <a:rPr lang="zh-CN" altLang="en-US"/>
              <a:t>模型在线执行能力。</a:t>
            </a:r>
            <a:endParaRPr lang="zh-CN" altLang="en-US"/>
          </a:p>
          <a:p>
            <a:pPr marL="285750" indent="-285750">
              <a:buFont typeface="Arial" panose="020B0604020202020204" pitchFamily="34" charset="0"/>
              <a:buChar char="•"/>
            </a:pPr>
            <a:r>
              <a:rPr lang="zh-CN" altLang="en-US"/>
              <a:t>评估了DATC在在线环境中</a:t>
            </a:r>
            <a:r>
              <a:rPr lang="zh-CN" altLang="en-US" b="1"/>
              <a:t>处理数据</a:t>
            </a:r>
            <a:r>
              <a:rPr lang="zh-CN" altLang="en-US"/>
              <a:t>和</a:t>
            </a:r>
            <a:r>
              <a:rPr lang="zh-CN" altLang="en-US" b="1"/>
              <a:t>恢复缺失数据</a:t>
            </a:r>
            <a:r>
              <a:rPr lang="zh-CN" altLang="en-US"/>
              <a:t>的能力。</a:t>
            </a:r>
            <a:endParaRPr lang="zh-CN" altLang="en-US"/>
          </a:p>
          <a:p>
            <a:pPr marL="285750" indent="-285750">
              <a:buFont typeface="Arial" panose="020B0604020202020204" pitchFamily="34" charset="0"/>
              <a:buChar char="•"/>
            </a:pPr>
            <a:r>
              <a:rPr lang="zh-CN" altLang="en-US"/>
              <a:t>通过与离线训练进行比较，来展示在线执行时模型性能的变化。</a:t>
            </a:r>
            <a:endParaRPr lang="zh-CN" altLang="en-US"/>
          </a:p>
          <a:p>
            <a:r>
              <a:rPr lang="zh-CN" altLang="en-US"/>
              <a:t>目标：</a:t>
            </a:r>
            <a:r>
              <a:rPr lang="en-US" altLang="zh-CN"/>
              <a:t>KL</a:t>
            </a:r>
            <a:r>
              <a:rPr lang="zh-CN" altLang="en-US"/>
              <a:t>尽量小，</a:t>
            </a:r>
            <a:r>
              <a:rPr lang="en-US" altLang="zh-CN"/>
              <a:t>nmae</a:t>
            </a:r>
            <a:r>
              <a:rPr lang="zh-CN" altLang="en-US"/>
              <a:t>尽量小，</a:t>
            </a:r>
            <a:r>
              <a:rPr lang="en-US" altLang="zh-CN"/>
              <a:t>top-k</a:t>
            </a:r>
            <a:r>
              <a:rPr lang="zh-CN" altLang="en-US"/>
              <a:t>尽量</a:t>
            </a:r>
            <a:r>
              <a:rPr lang="zh-CN" altLang="en-US"/>
              <a:t>大</a:t>
            </a:r>
            <a:endParaRPr lang="zh-CN" altLang="en-US"/>
          </a:p>
        </p:txBody>
      </p:sp>
      <p:pic>
        <p:nvPicPr>
          <p:cNvPr id="3" name="图片 2"/>
          <p:cNvPicPr>
            <a:picLocks noChangeAspect="1"/>
          </p:cNvPicPr>
          <p:nvPr>
            <p:custDataLst>
              <p:tags r:id="rId2"/>
            </p:custDataLst>
          </p:nvPr>
        </p:nvPicPr>
        <p:blipFill>
          <a:blip r:embed="rId3"/>
          <a:stretch>
            <a:fillRect/>
          </a:stretch>
        </p:blipFill>
        <p:spPr>
          <a:xfrm>
            <a:off x="479425" y="1988820"/>
            <a:ext cx="11377295" cy="32423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5740400" cy="460375"/>
          </a:xfrm>
          <a:prstGeom prst="rect">
            <a:avLst/>
          </a:prstGeom>
        </p:spPr>
        <p:txBody>
          <a:bodyPr wrap="none" rtlCol="0">
            <a:spAutoFit/>
          </a:bodyPr>
          <a:lstStyle/>
          <a:p>
            <a:pPr algn="l"/>
            <a:r>
              <a:rPr lang="en-US" altLang="zh-CN"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 RELATED WORK</a:t>
            </a:r>
            <a:r>
              <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（第七部分）相关</a:t>
            </a:r>
            <a:r>
              <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工作</a:t>
            </a:r>
            <a:endPar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endParaRPr>
          </a:p>
        </p:txBody>
      </p:sp>
      <p:sp>
        <p:nvSpPr>
          <p:cNvPr id="11" name="文本框 10"/>
          <p:cNvSpPr txBox="1"/>
          <p:nvPr/>
        </p:nvSpPr>
        <p:spPr>
          <a:xfrm>
            <a:off x="1056005" y="1917065"/>
            <a:ext cx="10225405" cy="4241165"/>
          </a:xfrm>
          <a:prstGeom prst="rect">
            <a:avLst/>
          </a:prstGeom>
          <a:noFill/>
        </p:spPr>
        <p:txBody>
          <a:bodyPr wrap="square" rtlCol="0">
            <a:noAutofit/>
          </a:bodyPr>
          <a:p>
            <a:pPr marL="285750" indent="-285750">
              <a:buFont typeface="Arial" panose="020B0604020202020204" pitchFamily="34" charset="0"/>
              <a:buChar char="•"/>
            </a:pPr>
            <a:r>
              <a:rPr lang="zh-CN" altLang="en-US"/>
              <a:t>网络监控中的张量补全：</a:t>
            </a:r>
            <a:endParaRPr lang="zh-CN" altLang="en-US"/>
          </a:p>
          <a:p>
            <a:r>
              <a:rPr lang="zh-CN" altLang="en-US"/>
              <a:t>论文提出了一种技术，用少量的流量测量数据来恢复未观测的流量数据，这是通过张量补全完成的。与基于矩阵的方法相比，</a:t>
            </a:r>
            <a:r>
              <a:rPr lang="zh-CN" altLang="en-US" b="1"/>
              <a:t>张量</a:t>
            </a:r>
            <a:r>
              <a:rPr lang="zh-CN" altLang="en-US"/>
              <a:t>补全可以更好地</a:t>
            </a:r>
            <a:r>
              <a:rPr lang="zh-CN" altLang="en-US" b="1"/>
              <a:t>利用数据的多维性。</a:t>
            </a:r>
            <a:endParaRPr lang="zh-CN" altLang="en-US" b="1"/>
          </a:p>
          <a:p>
            <a:r>
              <a:rPr lang="zh-CN" altLang="en-US"/>
              <a:t>论文提到了几种最近的研究，它们通过张量补全来恢复缺失的流量数据，如Sequential Tensor Completion (STC) 和 Localized Tensor Completion (LTC)。</a:t>
            </a:r>
            <a:endParaRPr lang="zh-CN" altLang="en-US"/>
          </a:p>
          <a:p>
            <a:endParaRPr lang="zh-CN" altLang="en-US"/>
          </a:p>
          <a:p>
            <a:pPr marL="285750" indent="-285750">
              <a:buFont typeface="Arial" panose="020B0604020202020204" pitchFamily="34" charset="0"/>
              <a:buChar char="•"/>
            </a:pPr>
            <a:r>
              <a:rPr lang="zh-CN" altLang="en-US"/>
              <a:t>传统张量补全方法：</a:t>
            </a:r>
            <a:endParaRPr lang="zh-CN" altLang="en-US"/>
          </a:p>
          <a:p>
            <a:r>
              <a:rPr lang="zh-CN" altLang="en-US"/>
              <a:t>传统方法通常通过张量分解来实现补全，如CANDECOMP/PARAFAC (CP) 分解和Tucker分解。</a:t>
            </a:r>
            <a:endParaRPr lang="zh-CN" altLang="en-US"/>
          </a:p>
          <a:p>
            <a:r>
              <a:rPr lang="zh-CN" altLang="en-US"/>
              <a:t>这些方法的线性特性使它们难以表示具有复杂内在结构和规律性的实际流量数据。</a:t>
            </a:r>
            <a:endParaRPr lang="zh-CN" altLang="en-US"/>
          </a:p>
          <a:p>
            <a:endParaRPr lang="zh-CN" altLang="en-US"/>
          </a:p>
          <a:p>
            <a:pPr marL="285750" indent="-285750">
              <a:buFont typeface="Arial" panose="020B0604020202020204" pitchFamily="34" charset="0"/>
              <a:buChar char="•"/>
            </a:pPr>
            <a:r>
              <a:rPr lang="zh-CN" altLang="en-US"/>
              <a:t>基于神经网络的张量补全：</a:t>
            </a:r>
            <a:endParaRPr lang="zh-CN" altLang="en-US"/>
          </a:p>
          <a:p>
            <a:r>
              <a:rPr lang="zh-CN" altLang="en-US"/>
              <a:t>近期有研究将神经网络应用于张量补全任务，它们通常首先将张量数据嵌入到潜在因子向量中，然后运用神经网络来提取缺失数据的非线性特征。</a:t>
            </a:r>
            <a:endParaRPr lang="zh-CN" altLang="en-US"/>
          </a:p>
          <a:p>
            <a:r>
              <a:rPr lang="zh-CN" altLang="en-US"/>
              <a:t>这些方法被证明比传统张量补全算法更优。</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3071675" cy="461665"/>
          </a:xfrm>
          <a:prstGeom prst="rect">
            <a:avLst/>
          </a:prstGeom>
        </p:spPr>
        <p:txBody>
          <a:bodyPr wrap="none" rtlCol="0">
            <a:spAutoFit/>
          </a:bodyPr>
          <a:lstStyle/>
          <a:p>
            <a:pPr algn="l"/>
            <a:r>
              <a:rPr lang="en-US" altLang="zh-CN" sz="2400" dirty="0">
                <a:solidFill>
                  <a:srgbClr val="000000"/>
                </a:solidFill>
                <a:latin typeface="Comic Sans MS" panose="030F0702030302020204" pitchFamily="66" charset="0"/>
                <a:ea typeface="Comic Sans MS" panose="030F0702030302020204" pitchFamily="66" charset="0"/>
                <a:cs typeface="Comic Sans MS" panose="030F0702030302020204" pitchFamily="66" charset="0"/>
              </a:rPr>
              <a:t>Dataset Description</a:t>
            </a:r>
            <a:endParaRPr lang="en-US" sz="2400" dirty="0">
              <a:solidFill>
                <a:srgbClr val="000000"/>
              </a:solidFill>
              <a:latin typeface="Comic Sans MS" panose="030F0702030302020204" pitchFamily="66" charset="0"/>
              <a:ea typeface="Comic Sans MS" panose="030F0702030302020204" pitchFamily="66" charset="0"/>
              <a:cs typeface="Comic Sans MS" panose="030F0702030302020204" pitchFamily="66" charset="0"/>
            </a:endParaRPr>
          </a:p>
        </p:txBody>
      </p:sp>
      <p:pic>
        <p:nvPicPr>
          <p:cNvPr id="2" name="图片 1"/>
          <p:cNvPicPr>
            <a:picLocks noChangeAspect="1"/>
          </p:cNvPicPr>
          <p:nvPr/>
        </p:nvPicPr>
        <p:blipFill>
          <a:blip r:embed="rId2"/>
          <a:stretch>
            <a:fillRect/>
          </a:stretch>
        </p:blipFill>
        <p:spPr>
          <a:xfrm>
            <a:off x="6528048" y="1772816"/>
            <a:ext cx="4919598" cy="4848239"/>
          </a:xfrm>
          <a:prstGeom prst="rect">
            <a:avLst/>
          </a:prstGeom>
        </p:spPr>
      </p:pic>
      <p:pic>
        <p:nvPicPr>
          <p:cNvPr id="14" name="图片 13"/>
          <p:cNvPicPr>
            <a:picLocks noChangeAspect="1"/>
          </p:cNvPicPr>
          <p:nvPr/>
        </p:nvPicPr>
        <p:blipFill>
          <a:blip r:embed="rId3"/>
          <a:stretch>
            <a:fillRect/>
          </a:stretch>
        </p:blipFill>
        <p:spPr>
          <a:xfrm>
            <a:off x="126159" y="2607430"/>
            <a:ext cx="6104694" cy="2422667"/>
          </a:xfrm>
          <a:prstGeom prst="rect">
            <a:avLst/>
          </a:prstGeom>
        </p:spPr>
      </p:pic>
      <p:sp>
        <p:nvSpPr>
          <p:cNvPr id="16" name="文本框 15"/>
          <p:cNvSpPr txBox="1"/>
          <p:nvPr/>
        </p:nvSpPr>
        <p:spPr>
          <a:xfrm>
            <a:off x="891731" y="1628800"/>
            <a:ext cx="5182664" cy="1384995"/>
          </a:xfrm>
          <a:prstGeom prst="rect">
            <a:avLst/>
          </a:prstGeom>
          <a:noFill/>
        </p:spPr>
        <p:txBody>
          <a:bodyPr wrap="square" rtlCol="0">
            <a:spAutoFit/>
          </a:bodyPr>
          <a:lstStyle/>
          <a:p>
            <a:r>
              <a:rPr kumimoji="1" lang="en-US" altLang="zh-CN" sz="2800" dirty="0">
                <a:latin typeface="Calibri" panose="020F0502020204030204" pitchFamily="34" charset="0"/>
                <a:ea typeface="宋体" panose="02010600030101010101" pitchFamily="2" charset="-122"/>
                <a:cs typeface="Calibri" panose="020F0502020204030204" pitchFamily="34" charset="0"/>
              </a:rPr>
              <a:t>NAS-Bench-101</a:t>
            </a:r>
            <a:r>
              <a:rPr kumimoji="1" lang="zh-CN" altLang="en-US" sz="2800" dirty="0">
                <a:latin typeface="Calibri" panose="020F0502020204030204" pitchFamily="34" charset="0"/>
                <a:ea typeface="宋体" panose="02010600030101010101" pitchFamily="2" charset="-122"/>
                <a:cs typeface="Calibri" panose="020F0502020204030204" pitchFamily="34" charset="0"/>
              </a:rPr>
              <a:t>，</a:t>
            </a:r>
            <a:endParaRPr kumimoji="1" lang="en-US" altLang="zh-CN" sz="2800" dirty="0">
              <a:latin typeface="Calibri" panose="020F0502020204030204" pitchFamily="34" charset="0"/>
              <a:ea typeface="宋体" panose="02010600030101010101" pitchFamily="2" charset="-122"/>
              <a:cs typeface="Calibri" panose="020F0502020204030204" pitchFamily="34" charset="0"/>
            </a:endParaRPr>
          </a:p>
          <a:p>
            <a:r>
              <a:rPr kumimoji="1" lang="zh-CN" altLang="en-US" sz="2800" dirty="0">
                <a:latin typeface="Calibri" panose="020F0502020204030204" pitchFamily="34" charset="0"/>
                <a:ea typeface="宋体" panose="02010600030101010101" pitchFamily="2" charset="-122"/>
                <a:cs typeface="Calibri" panose="020F0502020204030204" pitchFamily="34" charset="0"/>
              </a:rPr>
              <a:t>（最原始数据集，随机排列组合，产生多种模型 共 </a:t>
            </a:r>
            <a:r>
              <a:rPr kumimoji="1" lang="en-US" altLang="zh-CN" sz="2800" dirty="0">
                <a:latin typeface="Calibri" panose="020F0502020204030204" pitchFamily="34" charset="0"/>
                <a:ea typeface="宋体" panose="02010600030101010101" pitchFamily="2" charset="-122"/>
                <a:cs typeface="Calibri" panose="020F0502020204030204" pitchFamily="34" charset="0"/>
              </a:rPr>
              <a:t>63000</a:t>
            </a:r>
            <a:r>
              <a:rPr kumimoji="1" lang="zh-CN" altLang="en-US" sz="2800" dirty="0">
                <a:latin typeface="Calibri" panose="020F0502020204030204" pitchFamily="34" charset="0"/>
                <a:ea typeface="宋体" panose="02010600030101010101" pitchFamily="2" charset="-122"/>
                <a:cs typeface="Calibri" panose="020F0502020204030204" pitchFamily="34" charset="0"/>
              </a:rPr>
              <a:t>种）</a:t>
            </a:r>
            <a:endParaRPr kumimoji="1" lang="en-US" altLang="zh-CN" sz="2800" dirty="0">
              <a:latin typeface="Calibri" panose="020F0502020204030204" pitchFamily="34" charset="0"/>
              <a:ea typeface="宋体" panose="02010600030101010101" pitchFamily="2" charset="-122"/>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3071675" cy="461665"/>
          </a:xfrm>
          <a:prstGeom prst="rect">
            <a:avLst/>
          </a:prstGeom>
        </p:spPr>
        <p:txBody>
          <a:bodyPr wrap="none" rtlCol="0">
            <a:spAutoFit/>
          </a:bodyPr>
          <a:lstStyle/>
          <a:p>
            <a:pPr algn="l"/>
            <a:r>
              <a:rPr lang="en-US" altLang="zh-CN" sz="2400" dirty="0">
                <a:solidFill>
                  <a:srgbClr val="000000"/>
                </a:solidFill>
                <a:latin typeface="Comic Sans MS" panose="030F0702030302020204" pitchFamily="66" charset="0"/>
                <a:ea typeface="Comic Sans MS" panose="030F0702030302020204" pitchFamily="66" charset="0"/>
                <a:cs typeface="Comic Sans MS" panose="030F0702030302020204" pitchFamily="66" charset="0"/>
              </a:rPr>
              <a:t>Dataset Description</a:t>
            </a:r>
            <a:endParaRPr lang="en-US" sz="2400" dirty="0">
              <a:solidFill>
                <a:srgbClr val="000000"/>
              </a:solidFill>
              <a:latin typeface="Comic Sans MS" panose="030F0702030302020204" pitchFamily="66" charset="0"/>
              <a:ea typeface="Comic Sans MS" panose="030F0702030302020204" pitchFamily="66" charset="0"/>
              <a:cs typeface="Comic Sans MS" panose="030F0702030302020204" pitchFamily="66" charset="0"/>
            </a:endParaRPr>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pic>
        <p:nvPicPr>
          <p:cNvPr id="3" name="图片 2"/>
          <p:cNvPicPr>
            <a:picLocks noChangeAspect="1"/>
          </p:cNvPicPr>
          <p:nvPr/>
        </p:nvPicPr>
        <p:blipFill>
          <a:blip r:embed="rId4"/>
          <a:stretch>
            <a:fillRect/>
          </a:stretch>
        </p:blipFill>
        <p:spPr>
          <a:xfrm>
            <a:off x="815738" y="2352707"/>
            <a:ext cx="10560496" cy="3744695"/>
          </a:xfrm>
          <a:prstGeom prst="rect">
            <a:avLst/>
          </a:prstGeom>
        </p:spPr>
      </p:pic>
      <p:sp>
        <p:nvSpPr>
          <p:cNvPr id="17" name="文本框 16"/>
          <p:cNvSpPr txBox="1"/>
          <p:nvPr/>
        </p:nvSpPr>
        <p:spPr>
          <a:xfrm>
            <a:off x="905035" y="1772816"/>
            <a:ext cx="11455661" cy="954107"/>
          </a:xfrm>
          <a:prstGeom prst="rect">
            <a:avLst/>
          </a:prstGeom>
          <a:noFill/>
        </p:spPr>
        <p:txBody>
          <a:bodyPr wrap="square" rtlCol="0">
            <a:spAutoFit/>
          </a:bodyPr>
          <a:lstStyle/>
          <a:p>
            <a:r>
              <a:rPr kumimoji="1" lang="en-US" altLang="zh-CN" sz="2800" dirty="0">
                <a:latin typeface="Calibri" panose="020F0502020204030204" pitchFamily="34" charset="0"/>
                <a:ea typeface="宋体" panose="02010600030101010101" pitchFamily="2" charset="-122"/>
                <a:cs typeface="Calibri" panose="020F0502020204030204" pitchFamily="34" charset="0"/>
              </a:rPr>
              <a:t>NAS-Bench-201</a:t>
            </a:r>
            <a:endParaRPr kumimoji="1" lang="en-US" altLang="zh-CN" sz="2800" dirty="0">
              <a:latin typeface="Calibri" panose="020F0502020204030204" pitchFamily="34" charset="0"/>
              <a:ea typeface="宋体" panose="02010600030101010101" pitchFamily="2" charset="-122"/>
              <a:cs typeface="Calibri" panose="020F0502020204030204" pitchFamily="34" charset="0"/>
            </a:endParaRPr>
          </a:p>
          <a:p>
            <a:r>
              <a:rPr kumimoji="1" lang="zh-CN" altLang="en-US" sz="2800" dirty="0">
                <a:latin typeface="Calibri" panose="020F0502020204030204" pitchFamily="34" charset="0"/>
                <a:ea typeface="宋体" panose="02010600030101010101" pitchFamily="2" charset="-122"/>
                <a:cs typeface="Calibri" panose="020F0502020204030204" pitchFamily="34" charset="0"/>
              </a:rPr>
              <a:t>        （改进</a:t>
            </a:r>
            <a:r>
              <a:rPr kumimoji="1" lang="en-US" altLang="zh-CN" sz="2800" dirty="0">
                <a:latin typeface="Calibri" panose="020F0502020204030204" pitchFamily="34" charset="0"/>
                <a:ea typeface="宋体" panose="02010600030101010101" pitchFamily="2" charset="-122"/>
                <a:cs typeface="Calibri" panose="020F0502020204030204" pitchFamily="34" charset="0"/>
              </a:rPr>
              <a:t>101</a:t>
            </a:r>
            <a:r>
              <a:rPr kumimoji="1" lang="zh-CN" altLang="en-US" sz="2800" dirty="0">
                <a:latin typeface="Calibri" panose="020F0502020204030204" pitchFamily="34" charset="0"/>
                <a:ea typeface="宋体" panose="02010600030101010101" pitchFamily="2" charset="-122"/>
                <a:cs typeface="Calibri" panose="020F0502020204030204" pitchFamily="34" charset="0"/>
              </a:rPr>
              <a:t>，更具代表性，减少无效搜索）</a:t>
            </a:r>
            <a:r>
              <a:rPr kumimoji="1" lang="en-US" altLang="zh-CN" sz="2800" dirty="0">
                <a:latin typeface="Calibri" panose="020F0502020204030204" pitchFamily="34" charset="0"/>
                <a:ea typeface="宋体" panose="02010600030101010101" pitchFamily="2" charset="-122"/>
                <a:cs typeface="Calibri" panose="020F0502020204030204" pitchFamily="34" charset="0"/>
              </a:rPr>
              <a:t>     5^6 = 15625</a:t>
            </a:r>
            <a:r>
              <a:rPr kumimoji="1" lang="zh-CN" altLang="en-US" sz="2800" dirty="0">
                <a:latin typeface="Calibri" panose="020F0502020204030204" pitchFamily="34" charset="0"/>
                <a:ea typeface="宋体" panose="02010600030101010101" pitchFamily="2" charset="-122"/>
                <a:cs typeface="Calibri" panose="020F0502020204030204" pitchFamily="34" charset="0"/>
              </a:rPr>
              <a:t>种</a:t>
            </a:r>
            <a:endParaRPr kumimoji="1" lang="en-US" altLang="zh-CN" sz="2800" dirty="0">
              <a:latin typeface="Calibri" panose="020F0502020204030204" pitchFamily="34" charset="0"/>
              <a:ea typeface="宋体" panose="02010600030101010101" pitchFamily="2" charset="-122"/>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3071675" cy="461665"/>
          </a:xfrm>
          <a:prstGeom prst="rect">
            <a:avLst/>
          </a:prstGeom>
        </p:spPr>
        <p:txBody>
          <a:bodyPr wrap="none" rtlCol="0">
            <a:spAutoFit/>
          </a:bodyPr>
          <a:lstStyle/>
          <a:p>
            <a:pPr algn="l"/>
            <a:r>
              <a:rPr lang="en-US" altLang="zh-CN" sz="2400" dirty="0">
                <a:solidFill>
                  <a:srgbClr val="000000"/>
                </a:solidFill>
                <a:latin typeface="Comic Sans MS" panose="030F0702030302020204" pitchFamily="66" charset="0"/>
                <a:ea typeface="Comic Sans MS" panose="030F0702030302020204" pitchFamily="66" charset="0"/>
                <a:cs typeface="Comic Sans MS" panose="030F0702030302020204" pitchFamily="66" charset="0"/>
              </a:rPr>
              <a:t>Dataset Description</a:t>
            </a:r>
            <a:endParaRPr lang="en-US" sz="2400" dirty="0">
              <a:solidFill>
                <a:srgbClr val="000000"/>
              </a:solidFill>
              <a:latin typeface="Comic Sans MS" panose="030F0702030302020204" pitchFamily="66" charset="0"/>
              <a:ea typeface="Comic Sans MS" panose="030F0702030302020204" pitchFamily="66" charset="0"/>
              <a:cs typeface="Comic Sans MS" panose="030F0702030302020204" pitchFamily="66" charset="0"/>
            </a:endParaRPr>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grpSp>
        <p:nvGrpSpPr>
          <p:cNvPr id="14" name="组合 13"/>
          <p:cNvGrpSpPr/>
          <p:nvPr/>
        </p:nvGrpSpPr>
        <p:grpSpPr>
          <a:xfrm>
            <a:off x="6688803" y="1474232"/>
            <a:ext cx="5513786" cy="4835088"/>
            <a:chOff x="3957611" y="2031876"/>
            <a:chExt cx="5513786" cy="4835088"/>
          </a:xfrm>
        </p:grpSpPr>
        <p:grpSp>
          <p:nvGrpSpPr>
            <p:cNvPr id="16" name="组合 15"/>
            <p:cNvGrpSpPr/>
            <p:nvPr/>
          </p:nvGrpSpPr>
          <p:grpSpPr>
            <a:xfrm>
              <a:off x="3957611" y="2031876"/>
              <a:ext cx="5484890" cy="2310952"/>
              <a:chOff x="3899422" y="2235885"/>
              <a:chExt cx="5484890" cy="2310952"/>
            </a:xfrm>
          </p:grpSpPr>
          <p:pic>
            <p:nvPicPr>
              <p:cNvPr id="31" name="图片 30"/>
              <p:cNvPicPr>
                <a:picLocks noChangeAspect="1"/>
              </p:cNvPicPr>
              <p:nvPr/>
            </p:nvPicPr>
            <p:blipFill>
              <a:blip r:embed="rId4"/>
              <a:stretch>
                <a:fillRect/>
              </a:stretch>
            </p:blipFill>
            <p:spPr>
              <a:xfrm>
                <a:off x="3899422" y="2235885"/>
                <a:ext cx="5484890" cy="2310952"/>
              </a:xfrm>
              <a:prstGeom prst="rect">
                <a:avLst/>
              </a:prstGeom>
            </p:spPr>
          </p:pic>
          <p:sp>
            <p:nvSpPr>
              <p:cNvPr id="32" name="矩形 31"/>
              <p:cNvSpPr/>
              <p:nvPr/>
            </p:nvSpPr>
            <p:spPr>
              <a:xfrm>
                <a:off x="4039228" y="4347331"/>
                <a:ext cx="5345084" cy="1995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箭头: 下 16"/>
            <p:cNvSpPr/>
            <p:nvPr/>
          </p:nvSpPr>
          <p:spPr>
            <a:xfrm>
              <a:off x="5503025" y="4258469"/>
              <a:ext cx="241070" cy="3426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5"/>
            <a:stretch>
              <a:fillRect/>
            </a:stretch>
          </p:blipFill>
          <p:spPr>
            <a:xfrm>
              <a:off x="5093717" y="4816272"/>
              <a:ext cx="3007443" cy="1684168"/>
            </a:xfrm>
            <a:prstGeom prst="rect">
              <a:avLst/>
            </a:prstGeom>
          </p:spPr>
        </p:pic>
        <p:sp>
          <p:nvSpPr>
            <p:cNvPr id="19" name="文本框 18"/>
            <p:cNvSpPr txBox="1"/>
            <p:nvPr/>
          </p:nvSpPr>
          <p:spPr>
            <a:xfrm>
              <a:off x="5240419" y="4596927"/>
              <a:ext cx="1107996" cy="276999"/>
            </a:xfrm>
            <a:prstGeom prst="rect">
              <a:avLst/>
            </a:prstGeom>
            <a:noFill/>
          </p:spPr>
          <p:txBody>
            <a:bodyPr wrap="none" rtlCol="0">
              <a:spAutoFit/>
            </a:bodyPr>
            <a:lstStyle/>
            <a:p>
              <a:r>
                <a:rPr lang="zh-CN" altLang="en-US" sz="1200"/>
                <a:t>计算任务属性</a:t>
              </a:r>
              <a:endParaRPr lang="zh-CN" altLang="en-US" sz="1200"/>
            </a:p>
          </p:txBody>
        </p:sp>
        <p:sp>
          <p:nvSpPr>
            <p:cNvPr id="20" name="文本框 19"/>
            <p:cNvSpPr txBox="1"/>
            <p:nvPr/>
          </p:nvSpPr>
          <p:spPr>
            <a:xfrm rot="5400000">
              <a:off x="6418544" y="6399339"/>
              <a:ext cx="357790" cy="369332"/>
            </a:xfrm>
            <a:prstGeom prst="rect">
              <a:avLst/>
            </a:prstGeom>
            <a:noFill/>
          </p:spPr>
          <p:txBody>
            <a:bodyPr wrap="none" rtlCol="0">
              <a:spAutoFit/>
            </a:bodyPr>
            <a:lstStyle/>
            <a:p>
              <a:r>
                <a:rPr lang="en-US" altLang="zh-CN"/>
                <a:t>...</a:t>
              </a:r>
              <a:endParaRPr lang="zh-CN" altLang="en-US"/>
            </a:p>
          </p:txBody>
        </p:sp>
        <p:sp>
          <p:nvSpPr>
            <p:cNvPr id="21" name="文本框 20"/>
            <p:cNvSpPr txBox="1"/>
            <p:nvPr/>
          </p:nvSpPr>
          <p:spPr>
            <a:xfrm>
              <a:off x="6905326" y="4607935"/>
              <a:ext cx="492443" cy="276999"/>
            </a:xfrm>
            <a:prstGeom prst="rect">
              <a:avLst/>
            </a:prstGeom>
            <a:noFill/>
          </p:spPr>
          <p:txBody>
            <a:bodyPr wrap="none" rtlCol="0">
              <a:spAutoFit/>
            </a:bodyPr>
            <a:lstStyle/>
            <a:p>
              <a:r>
                <a:rPr lang="zh-CN" altLang="en-US" sz="1200"/>
                <a:t>时延</a:t>
              </a:r>
              <a:endParaRPr lang="zh-CN" altLang="en-US" sz="1200"/>
            </a:p>
          </p:txBody>
        </p:sp>
        <p:sp>
          <p:nvSpPr>
            <p:cNvPr id="22" name="文本框 21"/>
            <p:cNvSpPr txBox="1"/>
            <p:nvPr/>
          </p:nvSpPr>
          <p:spPr>
            <a:xfrm>
              <a:off x="5744095" y="4365200"/>
              <a:ext cx="3727302" cy="276999"/>
            </a:xfrm>
            <a:prstGeom prst="rect">
              <a:avLst/>
            </a:prstGeom>
            <a:noFill/>
          </p:spPr>
          <p:txBody>
            <a:bodyPr wrap="none" rtlCol="0">
              <a:spAutoFit/>
            </a:bodyPr>
            <a:lstStyle/>
            <a:p>
              <a:r>
                <a:rPr lang="zh-CN" altLang="en-US" sz="1200" dirty="0"/>
                <a:t>计算节点</a:t>
              </a:r>
              <a:r>
                <a:rPr lang="en-US" altLang="zh-CN" sz="1200" dirty="0"/>
                <a:t>13</a:t>
              </a:r>
              <a:r>
                <a:rPr lang="zh-CN" altLang="en-US" sz="1200" dirty="0"/>
                <a:t>的文件中包含在其上部署的所有计算任务</a:t>
              </a:r>
              <a:endParaRPr lang="zh-CN" altLang="en-US" sz="1200" dirty="0"/>
            </a:p>
          </p:txBody>
        </p:sp>
        <p:sp>
          <p:nvSpPr>
            <p:cNvPr id="23" name="文本框 22"/>
            <p:cNvSpPr txBox="1"/>
            <p:nvPr/>
          </p:nvSpPr>
          <p:spPr>
            <a:xfrm>
              <a:off x="4244124" y="4778172"/>
              <a:ext cx="878767" cy="276999"/>
            </a:xfrm>
            <a:prstGeom prst="rect">
              <a:avLst/>
            </a:prstGeom>
            <a:noFill/>
          </p:spPr>
          <p:txBody>
            <a:bodyPr wrap="none" rtlCol="0">
              <a:spAutoFit/>
            </a:bodyPr>
            <a:lstStyle/>
            <a:p>
              <a:r>
                <a:rPr lang="zh-CN" altLang="en-US" sz="1200"/>
                <a:t>计算任务</a:t>
              </a:r>
              <a:r>
                <a:rPr lang="en-US" altLang="zh-CN" sz="1200"/>
                <a:t>1</a:t>
              </a:r>
              <a:endParaRPr lang="zh-CN" altLang="en-US" sz="1200"/>
            </a:p>
          </p:txBody>
        </p:sp>
        <p:sp>
          <p:nvSpPr>
            <p:cNvPr id="24" name="文本框 23"/>
            <p:cNvSpPr txBox="1"/>
            <p:nvPr/>
          </p:nvSpPr>
          <p:spPr>
            <a:xfrm>
              <a:off x="4244124" y="4954771"/>
              <a:ext cx="878767" cy="276999"/>
            </a:xfrm>
            <a:prstGeom prst="rect">
              <a:avLst/>
            </a:prstGeom>
            <a:noFill/>
          </p:spPr>
          <p:txBody>
            <a:bodyPr wrap="none" rtlCol="0">
              <a:spAutoFit/>
            </a:bodyPr>
            <a:lstStyle/>
            <a:p>
              <a:r>
                <a:rPr lang="zh-CN" altLang="en-US" sz="1200"/>
                <a:t>计算任务</a:t>
              </a:r>
              <a:r>
                <a:rPr lang="en-US" altLang="zh-CN" sz="1200"/>
                <a:t>2</a:t>
              </a:r>
              <a:endParaRPr lang="zh-CN" altLang="en-US" sz="1200"/>
            </a:p>
          </p:txBody>
        </p:sp>
        <p:sp>
          <p:nvSpPr>
            <p:cNvPr id="25" name="文本框 24"/>
            <p:cNvSpPr txBox="1"/>
            <p:nvPr/>
          </p:nvSpPr>
          <p:spPr>
            <a:xfrm>
              <a:off x="4244124" y="5131370"/>
              <a:ext cx="878767" cy="276999"/>
            </a:xfrm>
            <a:prstGeom prst="rect">
              <a:avLst/>
            </a:prstGeom>
            <a:noFill/>
          </p:spPr>
          <p:txBody>
            <a:bodyPr wrap="none" rtlCol="0">
              <a:spAutoFit/>
            </a:bodyPr>
            <a:lstStyle/>
            <a:p>
              <a:r>
                <a:rPr lang="zh-CN" altLang="en-US" sz="1200"/>
                <a:t>计算任务</a:t>
              </a:r>
              <a:r>
                <a:rPr lang="en-US" altLang="zh-CN" sz="1200"/>
                <a:t>3</a:t>
              </a:r>
              <a:endParaRPr lang="zh-CN" altLang="en-US" sz="1200"/>
            </a:p>
          </p:txBody>
        </p:sp>
        <p:sp>
          <p:nvSpPr>
            <p:cNvPr id="26" name="文本框 25"/>
            <p:cNvSpPr txBox="1"/>
            <p:nvPr/>
          </p:nvSpPr>
          <p:spPr>
            <a:xfrm rot="5400000">
              <a:off x="4503182" y="5531973"/>
              <a:ext cx="530915" cy="369332"/>
            </a:xfrm>
            <a:prstGeom prst="rect">
              <a:avLst/>
            </a:prstGeom>
            <a:noFill/>
          </p:spPr>
          <p:txBody>
            <a:bodyPr wrap="none" rtlCol="0">
              <a:spAutoFit/>
            </a:bodyPr>
            <a:lstStyle/>
            <a:p>
              <a:r>
                <a:rPr lang="en-US" altLang="zh-CN"/>
                <a:t>......</a:t>
              </a:r>
              <a:endParaRPr lang="zh-CN" altLang="en-US"/>
            </a:p>
          </p:txBody>
        </p:sp>
        <p:sp>
          <p:nvSpPr>
            <p:cNvPr id="27" name="文本框 26"/>
            <p:cNvSpPr txBox="1"/>
            <p:nvPr/>
          </p:nvSpPr>
          <p:spPr>
            <a:xfrm>
              <a:off x="4262921" y="6589965"/>
              <a:ext cx="880369" cy="276999"/>
            </a:xfrm>
            <a:prstGeom prst="rect">
              <a:avLst/>
            </a:prstGeom>
            <a:noFill/>
          </p:spPr>
          <p:txBody>
            <a:bodyPr wrap="none" rtlCol="0">
              <a:spAutoFit/>
            </a:bodyPr>
            <a:lstStyle/>
            <a:p>
              <a:r>
                <a:rPr lang="zh-CN" altLang="en-US" sz="1200"/>
                <a:t>计算任务</a:t>
              </a:r>
              <a:r>
                <a:rPr lang="en-US" altLang="zh-CN" sz="1200"/>
                <a:t>n</a:t>
              </a:r>
              <a:endParaRPr lang="en-US" altLang="zh-CN" sz="1200"/>
            </a:p>
          </p:txBody>
        </p:sp>
        <p:sp>
          <p:nvSpPr>
            <p:cNvPr id="28" name="文本框 27"/>
            <p:cNvSpPr txBox="1"/>
            <p:nvPr/>
          </p:nvSpPr>
          <p:spPr>
            <a:xfrm>
              <a:off x="4262921" y="5996642"/>
              <a:ext cx="878767" cy="276999"/>
            </a:xfrm>
            <a:prstGeom prst="rect">
              <a:avLst/>
            </a:prstGeom>
            <a:noFill/>
          </p:spPr>
          <p:txBody>
            <a:bodyPr wrap="none" rtlCol="0">
              <a:spAutoFit/>
            </a:bodyPr>
            <a:lstStyle/>
            <a:p>
              <a:r>
                <a:rPr lang="zh-CN" altLang="en-US" sz="1200"/>
                <a:t>计算任务</a:t>
              </a:r>
              <a:r>
                <a:rPr lang="en-US" altLang="zh-CN" sz="1200"/>
                <a:t>8</a:t>
              </a:r>
              <a:endParaRPr lang="en-US" altLang="zh-CN" sz="1200"/>
            </a:p>
          </p:txBody>
        </p:sp>
        <p:sp>
          <p:nvSpPr>
            <p:cNvPr id="29" name="文本框 28"/>
            <p:cNvSpPr txBox="1"/>
            <p:nvPr/>
          </p:nvSpPr>
          <p:spPr>
            <a:xfrm>
              <a:off x="4266478" y="6223441"/>
              <a:ext cx="878767" cy="276999"/>
            </a:xfrm>
            <a:prstGeom prst="rect">
              <a:avLst/>
            </a:prstGeom>
            <a:noFill/>
          </p:spPr>
          <p:txBody>
            <a:bodyPr wrap="none" rtlCol="0">
              <a:spAutoFit/>
            </a:bodyPr>
            <a:lstStyle/>
            <a:p>
              <a:r>
                <a:rPr lang="zh-CN" altLang="en-US" sz="1200"/>
                <a:t>计算任务</a:t>
              </a:r>
              <a:r>
                <a:rPr lang="en-US" altLang="zh-CN" sz="1200"/>
                <a:t>9</a:t>
              </a:r>
              <a:endParaRPr lang="en-US" altLang="zh-CN" sz="1200"/>
            </a:p>
          </p:txBody>
        </p:sp>
        <p:sp>
          <p:nvSpPr>
            <p:cNvPr id="30" name="文本框 29"/>
            <p:cNvSpPr txBox="1"/>
            <p:nvPr/>
          </p:nvSpPr>
          <p:spPr>
            <a:xfrm rot="5400000">
              <a:off x="4589745" y="6352014"/>
              <a:ext cx="357790" cy="369332"/>
            </a:xfrm>
            <a:prstGeom prst="rect">
              <a:avLst/>
            </a:prstGeom>
            <a:noFill/>
          </p:spPr>
          <p:txBody>
            <a:bodyPr wrap="none" rtlCol="0">
              <a:spAutoFit/>
            </a:bodyPr>
            <a:lstStyle/>
            <a:p>
              <a:r>
                <a:rPr lang="en-US" altLang="zh-CN"/>
                <a:t>...</a:t>
              </a:r>
              <a:endParaRPr lang="zh-CN" altLang="en-US"/>
            </a:p>
          </p:txBody>
        </p:sp>
      </p:grpSp>
      <p:sp>
        <p:nvSpPr>
          <p:cNvPr id="2" name="文本框 1"/>
          <p:cNvSpPr txBox="1"/>
          <p:nvPr/>
        </p:nvSpPr>
        <p:spPr>
          <a:xfrm>
            <a:off x="135457" y="2471383"/>
            <a:ext cx="6433492" cy="369332"/>
          </a:xfrm>
          <a:prstGeom prst="rect">
            <a:avLst/>
          </a:prstGeom>
          <a:noFill/>
        </p:spPr>
        <p:txBody>
          <a:bodyPr wrap="none" rtlCol="0">
            <a:spAutoFit/>
          </a:bodyPr>
          <a:lstStyle/>
          <a:p>
            <a:r>
              <a:rPr lang="zh-CN" altLang="en-US" dirty="0"/>
              <a:t>数据集：</a:t>
            </a:r>
            <a:r>
              <a:rPr lang="en-US" altLang="zh-CN" dirty="0"/>
              <a:t>https://github.com/SamsungLabs/eagle#Latency-dataset</a:t>
            </a:r>
            <a:endParaRPr lang="zh-CN" altLang="en-US" dirty="0"/>
          </a:p>
        </p:txBody>
      </p:sp>
      <p:sp>
        <p:nvSpPr>
          <p:cNvPr id="34" name="文本框 33"/>
          <p:cNvSpPr txBox="1"/>
          <p:nvPr/>
        </p:nvSpPr>
        <p:spPr>
          <a:xfrm>
            <a:off x="6890947" y="1112967"/>
            <a:ext cx="4464496" cy="369332"/>
          </a:xfrm>
          <a:prstGeom prst="rect">
            <a:avLst/>
          </a:prstGeom>
          <a:noFill/>
        </p:spPr>
        <p:txBody>
          <a:bodyPr wrap="square" rtlCol="0">
            <a:spAutoFit/>
          </a:bodyPr>
          <a:lstStyle/>
          <a:p>
            <a:r>
              <a:rPr kumimoji="1" lang="en-US" altLang="zh-CN" sz="1800" b="1" dirty="0">
                <a:solidFill>
                  <a:srgbClr val="FF0000"/>
                </a:solidFill>
                <a:latin typeface="Calibri" panose="020F0502020204030204" pitchFamily="34" charset="0"/>
                <a:ea typeface="宋体" panose="02010600030101010101" pitchFamily="2" charset="-122"/>
                <a:cs typeface="Calibri" panose="020F0502020204030204" pitchFamily="34" charset="0"/>
              </a:rPr>
              <a:t>NAS-Bench-201</a:t>
            </a:r>
            <a:r>
              <a:rPr kumimoji="1" lang="zh-CN" altLang="en-US" sz="1800" b="1" dirty="0">
                <a:solidFill>
                  <a:srgbClr val="FF0000"/>
                </a:solidFill>
                <a:latin typeface="Calibri" panose="020F0502020204030204" pitchFamily="34" charset="0"/>
                <a:ea typeface="宋体" panose="02010600030101010101" pitchFamily="2" charset="-122"/>
                <a:cs typeface="Calibri" panose="020F0502020204030204" pitchFamily="34" charset="0"/>
              </a:rPr>
              <a:t>架构在 </a:t>
            </a:r>
            <a:r>
              <a:rPr lang="en-US" altLang="zh-CN" b="1" dirty="0">
                <a:solidFill>
                  <a:srgbClr val="FF0000"/>
                </a:solidFill>
              </a:rPr>
              <a:t>13 </a:t>
            </a:r>
            <a:r>
              <a:rPr lang="zh-CN" altLang="en-US" b="1" dirty="0">
                <a:solidFill>
                  <a:srgbClr val="FF0000"/>
                </a:solidFill>
              </a:rPr>
              <a:t>个计算节点环境</a:t>
            </a:r>
            <a:endParaRPr lang="zh-CN" altLang="en-US" b="1" dirty="0">
              <a:solidFill>
                <a:srgbClr val="FF0000"/>
              </a:solidFill>
            </a:endParaRPr>
          </a:p>
        </p:txBody>
      </p:sp>
      <p:sp>
        <p:nvSpPr>
          <p:cNvPr id="35" name="文本框 34"/>
          <p:cNvSpPr txBox="1"/>
          <p:nvPr/>
        </p:nvSpPr>
        <p:spPr>
          <a:xfrm>
            <a:off x="1688292" y="3159291"/>
            <a:ext cx="4047668" cy="1169551"/>
          </a:xfrm>
          <a:prstGeom prst="rect">
            <a:avLst/>
          </a:prstGeom>
          <a:noFill/>
        </p:spPr>
        <p:txBody>
          <a:bodyPr wrap="square" rtlCol="0">
            <a:spAutoFit/>
          </a:bodyPr>
          <a:lstStyle/>
          <a:p>
            <a:r>
              <a:rPr lang="zh-CN" altLang="en-US" sz="1400" dirty="0"/>
              <a:t>计算节点属性：</a:t>
            </a:r>
            <a:endParaRPr lang="en-US" altLang="zh-CN" sz="1400" dirty="0"/>
          </a:p>
          <a:p>
            <a:r>
              <a:rPr lang="zh-CN" altLang="en-US" sz="1400" dirty="0"/>
              <a:t>（节点类型、芯片类型、核心类型、操作数）</a:t>
            </a:r>
            <a:endParaRPr lang="en-US" altLang="zh-CN" sz="1400" dirty="0"/>
          </a:p>
          <a:p>
            <a:endParaRPr lang="en-US" altLang="zh-CN" sz="1400" dirty="0"/>
          </a:p>
          <a:p>
            <a:r>
              <a:rPr lang="zh-CN" altLang="en-US" sz="1400" dirty="0"/>
              <a:t>计算节点</a:t>
            </a:r>
            <a:r>
              <a:rPr lang="en-US" altLang="zh-CN" sz="1400" dirty="0"/>
              <a:t>13</a:t>
            </a:r>
            <a:r>
              <a:rPr lang="zh-CN" altLang="en-US" sz="1400" dirty="0"/>
              <a:t>：</a:t>
            </a:r>
            <a:endParaRPr lang="en-US" altLang="zh-CN" sz="1400" dirty="0"/>
          </a:p>
          <a:p>
            <a:r>
              <a:rPr lang="zh-CN" altLang="en-US" sz="1400" dirty="0"/>
              <a:t>（</a:t>
            </a:r>
            <a:r>
              <a:rPr lang="en-US" altLang="zh-CN" sz="1400" dirty="0"/>
              <a:t>mobile,</a:t>
            </a:r>
            <a:r>
              <a:rPr lang="zh-CN" altLang="en-US" sz="1400" dirty="0"/>
              <a:t> </a:t>
            </a:r>
            <a:r>
              <a:rPr lang="en-US" altLang="zh-CN" sz="1400" dirty="0" err="1"/>
              <a:t>gpu</a:t>
            </a:r>
            <a:r>
              <a:rPr lang="en-US" altLang="zh-CN" sz="1400" dirty="0"/>
              <a:t>,</a:t>
            </a:r>
            <a:r>
              <a:rPr lang="zh-CN" altLang="en-US" sz="1400" dirty="0"/>
              <a:t> </a:t>
            </a:r>
            <a:r>
              <a:rPr lang="en-US" altLang="zh-CN" sz="1400" dirty="0"/>
              <a:t>snapdragon-855-adren0-640, int8)</a:t>
            </a:r>
            <a:endParaRPr lang="en-US" altLang="zh-CN" sz="1400" dirty="0"/>
          </a:p>
        </p:txBody>
      </p:sp>
      <p:sp>
        <p:nvSpPr>
          <p:cNvPr id="36" name="文本框 35"/>
          <p:cNvSpPr txBox="1"/>
          <p:nvPr/>
        </p:nvSpPr>
        <p:spPr>
          <a:xfrm>
            <a:off x="3390085" y="4316477"/>
            <a:ext cx="902811" cy="307777"/>
          </a:xfrm>
          <a:prstGeom prst="rect">
            <a:avLst/>
          </a:prstGeom>
          <a:noFill/>
        </p:spPr>
        <p:txBody>
          <a:bodyPr wrap="none" rtlCol="0">
            <a:spAutoFit/>
          </a:bodyPr>
          <a:lstStyle/>
          <a:p>
            <a:r>
              <a:rPr lang="zh-CN" altLang="en-US" sz="1400"/>
              <a:t>离散量化</a:t>
            </a:r>
            <a:endParaRPr lang="zh-CN" altLang="en-US" sz="1400"/>
          </a:p>
        </p:txBody>
      </p:sp>
      <p:sp>
        <p:nvSpPr>
          <p:cNvPr id="37" name="箭头: 下 36"/>
          <p:cNvSpPr/>
          <p:nvPr/>
        </p:nvSpPr>
        <p:spPr>
          <a:xfrm>
            <a:off x="3175460" y="4316477"/>
            <a:ext cx="214625" cy="504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2796933" y="4865749"/>
            <a:ext cx="1110540" cy="307777"/>
          </a:xfrm>
          <a:prstGeom prst="rect">
            <a:avLst/>
          </a:prstGeom>
          <a:noFill/>
        </p:spPr>
        <p:txBody>
          <a:bodyPr wrap="square">
            <a:spAutoFit/>
          </a:bodyPr>
          <a:lstStyle/>
          <a:p>
            <a:r>
              <a:rPr lang="zh-CN" altLang="en-US" sz="1400" dirty="0"/>
              <a:t>（</a:t>
            </a:r>
            <a:r>
              <a:rPr lang="en-US" altLang="zh-CN" sz="1400" dirty="0"/>
              <a:t>3,</a:t>
            </a:r>
            <a:r>
              <a:rPr lang="zh-CN" altLang="en-US" sz="1400" dirty="0"/>
              <a:t> </a:t>
            </a:r>
            <a:r>
              <a:rPr lang="en-US" altLang="zh-CN" sz="1400" dirty="0"/>
              <a:t>2,</a:t>
            </a:r>
            <a:r>
              <a:rPr lang="zh-CN" altLang="en-US" sz="1400" dirty="0"/>
              <a:t> </a:t>
            </a:r>
            <a:r>
              <a:rPr lang="en-US" altLang="zh-CN" sz="1400" dirty="0"/>
              <a:t>4, 2</a:t>
            </a:r>
            <a:r>
              <a:rPr lang="zh-CN" altLang="en-US" sz="1400" dirty="0"/>
              <a:t>）</a:t>
            </a:r>
            <a:endParaRPr lang="en-US" altLang="zh-CN" sz="1400" dirty="0"/>
          </a:p>
        </p:txBody>
      </p:sp>
      <p:sp>
        <p:nvSpPr>
          <p:cNvPr id="39" name="文本框 38"/>
          <p:cNvSpPr txBox="1"/>
          <p:nvPr/>
        </p:nvSpPr>
        <p:spPr>
          <a:xfrm>
            <a:off x="348661" y="2874678"/>
            <a:ext cx="2448272" cy="369332"/>
          </a:xfrm>
          <a:prstGeom prst="rect">
            <a:avLst/>
          </a:prstGeom>
          <a:noFill/>
        </p:spPr>
        <p:txBody>
          <a:bodyPr wrap="square" rtlCol="0">
            <a:spAutoFit/>
          </a:bodyPr>
          <a:lstStyle/>
          <a:p>
            <a:r>
              <a:rPr lang="zh-CN" altLang="en-US" b="1" dirty="0"/>
              <a:t>一个样例：</a:t>
            </a:r>
            <a:endParaRPr lang="zh-CN" altLang="en-US" b="1" dirty="0"/>
          </a:p>
        </p:txBody>
      </p:sp>
      <p:sp>
        <p:nvSpPr>
          <p:cNvPr id="40" name="文本框 39"/>
          <p:cNvSpPr txBox="1"/>
          <p:nvPr/>
        </p:nvSpPr>
        <p:spPr>
          <a:xfrm>
            <a:off x="326307" y="5103801"/>
            <a:ext cx="2448272" cy="369332"/>
          </a:xfrm>
          <a:prstGeom prst="rect">
            <a:avLst/>
          </a:prstGeom>
          <a:noFill/>
        </p:spPr>
        <p:txBody>
          <a:bodyPr wrap="square" rtlCol="0">
            <a:spAutoFit/>
          </a:bodyPr>
          <a:lstStyle/>
          <a:p>
            <a:r>
              <a:rPr lang="zh-CN" altLang="en-US" b="1" dirty="0"/>
              <a:t>真实例子：</a:t>
            </a:r>
            <a:endParaRPr lang="zh-CN" altLang="en-US" b="1" dirty="0"/>
          </a:p>
        </p:txBody>
      </p:sp>
      <p:sp>
        <p:nvSpPr>
          <p:cNvPr id="41" name="文本框 40"/>
          <p:cNvSpPr txBox="1"/>
          <p:nvPr/>
        </p:nvSpPr>
        <p:spPr>
          <a:xfrm>
            <a:off x="132805" y="5541060"/>
            <a:ext cx="7201517" cy="954107"/>
          </a:xfrm>
          <a:prstGeom prst="rect">
            <a:avLst/>
          </a:prstGeom>
          <a:noFill/>
        </p:spPr>
        <p:txBody>
          <a:bodyPr wrap="square" rtlCol="0">
            <a:spAutoFit/>
          </a:bodyPr>
          <a:lstStyle/>
          <a:p>
            <a:r>
              <a:rPr lang="zh-CN" altLang="en-US" sz="1400" dirty="0"/>
              <a:t>计算节点属性：  </a:t>
            </a:r>
            <a:r>
              <a:rPr lang="en-US" altLang="zh-CN" sz="1400" dirty="0" err="1"/>
              <a:t>Tensor.shape</a:t>
            </a:r>
            <a:r>
              <a:rPr lang="en-US" altLang="zh-CN" sz="1400" dirty="0"/>
              <a:t> = 5 </a:t>
            </a:r>
            <a:r>
              <a:rPr lang="zh-CN" altLang="en-US" sz="1400" dirty="0"/>
              <a:t>* </a:t>
            </a:r>
            <a:r>
              <a:rPr lang="en-US" altLang="zh-CN" sz="1400" dirty="0"/>
              <a:t>5 </a:t>
            </a:r>
            <a:r>
              <a:rPr lang="zh-CN" altLang="en-US" sz="1400" dirty="0"/>
              <a:t>* </a:t>
            </a:r>
            <a:r>
              <a:rPr lang="en-US" altLang="zh-CN" sz="1400" dirty="0"/>
              <a:t>5 </a:t>
            </a:r>
            <a:r>
              <a:rPr lang="zh-CN" altLang="en-US" sz="1400" dirty="0"/>
              <a:t>* </a:t>
            </a:r>
            <a:r>
              <a:rPr lang="en-US" altLang="zh-CN" sz="1400" dirty="0"/>
              <a:t>5 </a:t>
            </a:r>
            <a:r>
              <a:rPr lang="zh-CN" altLang="en-US" sz="1400" dirty="0"/>
              <a:t>* </a:t>
            </a:r>
            <a:r>
              <a:rPr lang="en-US" altLang="zh-CN" sz="1400" dirty="0"/>
              <a:t>5 </a:t>
            </a:r>
            <a:r>
              <a:rPr lang="zh-CN" altLang="en-US" sz="1400" dirty="0"/>
              <a:t>* </a:t>
            </a:r>
            <a:r>
              <a:rPr lang="en-US" altLang="zh-CN" sz="1400" dirty="0"/>
              <a:t>5 = 15625</a:t>
            </a:r>
            <a:endParaRPr lang="en-US" altLang="zh-CN" sz="1400" dirty="0"/>
          </a:p>
          <a:p>
            <a:r>
              <a:rPr lang="zh-CN" altLang="en-US" sz="1400" dirty="0"/>
              <a:t>（图的节点数、卷积层设置</a:t>
            </a:r>
            <a:r>
              <a:rPr lang="en-US" altLang="zh-CN" sz="1400" dirty="0"/>
              <a:t>1</a:t>
            </a:r>
            <a:r>
              <a:rPr lang="zh-CN" altLang="en-US" sz="1400" dirty="0"/>
              <a:t>、卷积层设置</a:t>
            </a:r>
            <a:r>
              <a:rPr lang="en-US" altLang="zh-CN" sz="1400" dirty="0"/>
              <a:t>2</a:t>
            </a:r>
            <a:r>
              <a:rPr lang="zh-CN" altLang="en-US" sz="1400" dirty="0"/>
              <a:t>、</a:t>
            </a:r>
            <a:endParaRPr lang="en-US" altLang="zh-CN" sz="1400" dirty="0"/>
          </a:p>
          <a:p>
            <a:r>
              <a:rPr lang="en-US" altLang="zh-CN" sz="1400" dirty="0"/>
              <a:t>		</a:t>
            </a:r>
            <a:r>
              <a:rPr lang="zh-CN" altLang="en-US" sz="1400" dirty="0"/>
              <a:t>平均池化层、</a:t>
            </a:r>
            <a:r>
              <a:rPr lang="en-US" altLang="zh-CN" sz="1400" dirty="0"/>
              <a:t>skip connection</a:t>
            </a:r>
            <a:r>
              <a:rPr lang="zh-CN" altLang="en-US" sz="1400" dirty="0"/>
              <a:t>、 </a:t>
            </a:r>
            <a:r>
              <a:rPr lang="en-US" altLang="zh-CN" sz="1400" dirty="0"/>
              <a:t>zeroize</a:t>
            </a:r>
            <a:r>
              <a:rPr lang="zh-CN" altLang="en-US" sz="1400" dirty="0"/>
              <a:t>）</a:t>
            </a:r>
            <a:endParaRPr lang="en-US" altLang="zh-CN" sz="1400" dirty="0"/>
          </a:p>
          <a:p>
            <a:endParaRPr lang="en-US" altLang="zh-CN" sz="1400" dirty="0"/>
          </a:p>
        </p:txBody>
      </p:sp>
      <p:sp>
        <p:nvSpPr>
          <p:cNvPr id="42" name="箭头: 下 41"/>
          <p:cNvSpPr/>
          <p:nvPr/>
        </p:nvSpPr>
        <p:spPr>
          <a:xfrm rot="16200000">
            <a:off x="6007659" y="5710557"/>
            <a:ext cx="214625" cy="504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407368" y="1897668"/>
            <a:ext cx="6115050" cy="523220"/>
          </a:xfrm>
          <a:prstGeom prst="rect">
            <a:avLst/>
          </a:prstGeom>
          <a:noFill/>
        </p:spPr>
        <p:txBody>
          <a:bodyPr wrap="square">
            <a:spAutoFit/>
          </a:bodyPr>
          <a:lstStyle/>
          <a:p>
            <a:r>
              <a:rPr kumimoji="1" lang="en-US" altLang="zh-CN" sz="2800" dirty="0">
                <a:latin typeface="Calibri" panose="020F0502020204030204" pitchFamily="34" charset="0"/>
                <a:ea typeface="宋体" panose="02010600030101010101" pitchFamily="2" charset="-122"/>
                <a:cs typeface="Calibri" panose="020F0502020204030204" pitchFamily="34" charset="0"/>
              </a:rPr>
              <a:t>NAS-BPR </a:t>
            </a:r>
            <a:r>
              <a:rPr kumimoji="1" lang="zh-CN" altLang="en-US" sz="2800" dirty="0">
                <a:latin typeface="Calibri" panose="020F0502020204030204" pitchFamily="34" charset="0"/>
                <a:ea typeface="宋体" panose="02010600030101010101" pitchFamily="2" charset="-122"/>
                <a:cs typeface="Calibri" panose="020F0502020204030204" pitchFamily="34" charset="0"/>
              </a:rPr>
              <a:t>当前任务数据集</a:t>
            </a:r>
            <a:endParaRPr lang="zh-CN" altLang="en-US" sz="28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3071675" cy="461665"/>
          </a:xfrm>
          <a:prstGeom prst="rect">
            <a:avLst/>
          </a:prstGeom>
        </p:spPr>
        <p:txBody>
          <a:bodyPr wrap="none" rtlCol="0">
            <a:spAutoFit/>
          </a:bodyPr>
          <a:lstStyle/>
          <a:p>
            <a:pPr algn="l"/>
            <a:r>
              <a:rPr lang="en-US" altLang="zh-CN" sz="2400" dirty="0">
                <a:solidFill>
                  <a:srgbClr val="000000"/>
                </a:solidFill>
                <a:latin typeface="Comic Sans MS" panose="030F0702030302020204" pitchFamily="66" charset="0"/>
                <a:ea typeface="Comic Sans MS" panose="030F0702030302020204" pitchFamily="66" charset="0"/>
                <a:cs typeface="Comic Sans MS" panose="030F0702030302020204" pitchFamily="66" charset="0"/>
              </a:rPr>
              <a:t>Dataset Description</a:t>
            </a:r>
            <a:endParaRPr lang="en-US" sz="2400" dirty="0">
              <a:solidFill>
                <a:srgbClr val="000000"/>
              </a:solidFill>
              <a:latin typeface="Comic Sans MS" panose="030F0702030302020204" pitchFamily="66" charset="0"/>
              <a:ea typeface="Comic Sans MS" panose="030F0702030302020204" pitchFamily="66" charset="0"/>
              <a:cs typeface="Comic Sans MS" panose="030F0702030302020204" pitchFamily="66" charset="0"/>
            </a:endParaRPr>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sp>
        <p:nvSpPr>
          <p:cNvPr id="2" name="文本框 1"/>
          <p:cNvSpPr txBox="1"/>
          <p:nvPr/>
        </p:nvSpPr>
        <p:spPr>
          <a:xfrm>
            <a:off x="22756" y="1944112"/>
            <a:ext cx="5929228" cy="646331"/>
          </a:xfrm>
          <a:prstGeom prst="rect">
            <a:avLst/>
          </a:prstGeom>
          <a:noFill/>
        </p:spPr>
        <p:txBody>
          <a:bodyPr wrap="square" rtlCol="0">
            <a:spAutoFit/>
          </a:bodyPr>
          <a:lstStyle/>
          <a:p>
            <a:r>
              <a:rPr lang="zh-CN" altLang="en-US" dirty="0"/>
              <a:t>数据集：</a:t>
            </a:r>
            <a:r>
              <a:rPr lang="en-US" altLang="zh-CN" dirty="0"/>
              <a:t>https://github.com/SamsungLabs/eagle#Latency-dataset</a:t>
            </a:r>
            <a:endParaRPr lang="zh-CN" altLang="en-US" dirty="0"/>
          </a:p>
        </p:txBody>
      </p:sp>
      <p:sp>
        <p:nvSpPr>
          <p:cNvPr id="35" name="文本框 34"/>
          <p:cNvSpPr txBox="1"/>
          <p:nvPr/>
        </p:nvSpPr>
        <p:spPr>
          <a:xfrm>
            <a:off x="1688292" y="3159291"/>
            <a:ext cx="4047668" cy="1169551"/>
          </a:xfrm>
          <a:prstGeom prst="rect">
            <a:avLst/>
          </a:prstGeom>
          <a:noFill/>
        </p:spPr>
        <p:txBody>
          <a:bodyPr wrap="square" rtlCol="0">
            <a:spAutoFit/>
          </a:bodyPr>
          <a:lstStyle/>
          <a:p>
            <a:r>
              <a:rPr lang="zh-CN" altLang="en-US" sz="1400" dirty="0"/>
              <a:t>计算节点属性：</a:t>
            </a:r>
            <a:endParaRPr lang="en-US" altLang="zh-CN" sz="1400" dirty="0"/>
          </a:p>
          <a:p>
            <a:r>
              <a:rPr lang="zh-CN" altLang="en-US" sz="1400" dirty="0"/>
              <a:t>（节点类型、芯片类型、核心类型、操作数）</a:t>
            </a:r>
            <a:endParaRPr lang="en-US" altLang="zh-CN" sz="1400" dirty="0"/>
          </a:p>
          <a:p>
            <a:endParaRPr lang="en-US" altLang="zh-CN" sz="1400" dirty="0"/>
          </a:p>
          <a:p>
            <a:r>
              <a:rPr lang="zh-CN" altLang="en-US" sz="1400" dirty="0"/>
              <a:t>计算节点</a:t>
            </a:r>
            <a:r>
              <a:rPr lang="en-US" altLang="zh-CN" sz="1400" dirty="0"/>
              <a:t>13</a:t>
            </a:r>
            <a:r>
              <a:rPr lang="zh-CN" altLang="en-US" sz="1400" dirty="0"/>
              <a:t>：</a:t>
            </a:r>
            <a:endParaRPr lang="en-US" altLang="zh-CN" sz="1400" dirty="0"/>
          </a:p>
          <a:p>
            <a:r>
              <a:rPr lang="zh-CN" altLang="en-US" sz="1400" dirty="0"/>
              <a:t>（</a:t>
            </a:r>
            <a:r>
              <a:rPr lang="en-US" altLang="zh-CN" sz="1400" dirty="0"/>
              <a:t>mobile,</a:t>
            </a:r>
            <a:r>
              <a:rPr lang="zh-CN" altLang="en-US" sz="1400" dirty="0"/>
              <a:t> </a:t>
            </a:r>
            <a:r>
              <a:rPr lang="en-US" altLang="zh-CN" sz="1400" dirty="0" err="1"/>
              <a:t>gpu</a:t>
            </a:r>
            <a:r>
              <a:rPr lang="en-US" altLang="zh-CN" sz="1400" dirty="0"/>
              <a:t>,</a:t>
            </a:r>
            <a:r>
              <a:rPr lang="zh-CN" altLang="en-US" sz="1400" dirty="0"/>
              <a:t> </a:t>
            </a:r>
            <a:r>
              <a:rPr lang="en-US" altLang="zh-CN" sz="1400" dirty="0"/>
              <a:t>snapdragon-855-adren0-640, int8)</a:t>
            </a:r>
            <a:endParaRPr lang="en-US" altLang="zh-CN" sz="1400" dirty="0"/>
          </a:p>
        </p:txBody>
      </p:sp>
      <p:sp>
        <p:nvSpPr>
          <p:cNvPr id="36" name="文本框 35"/>
          <p:cNvSpPr txBox="1"/>
          <p:nvPr/>
        </p:nvSpPr>
        <p:spPr>
          <a:xfrm>
            <a:off x="3390085" y="4316477"/>
            <a:ext cx="902811" cy="307777"/>
          </a:xfrm>
          <a:prstGeom prst="rect">
            <a:avLst/>
          </a:prstGeom>
          <a:noFill/>
        </p:spPr>
        <p:txBody>
          <a:bodyPr wrap="none" rtlCol="0">
            <a:spAutoFit/>
          </a:bodyPr>
          <a:lstStyle/>
          <a:p>
            <a:r>
              <a:rPr lang="zh-CN" altLang="en-US" sz="1400"/>
              <a:t>离散量化</a:t>
            </a:r>
            <a:endParaRPr lang="zh-CN" altLang="en-US" sz="1400"/>
          </a:p>
        </p:txBody>
      </p:sp>
      <p:sp>
        <p:nvSpPr>
          <p:cNvPr id="37" name="箭头: 下 36"/>
          <p:cNvSpPr/>
          <p:nvPr/>
        </p:nvSpPr>
        <p:spPr>
          <a:xfrm>
            <a:off x="3175460" y="4316477"/>
            <a:ext cx="214625" cy="504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2796933" y="4865749"/>
            <a:ext cx="1110540" cy="307777"/>
          </a:xfrm>
          <a:prstGeom prst="rect">
            <a:avLst/>
          </a:prstGeom>
          <a:noFill/>
        </p:spPr>
        <p:txBody>
          <a:bodyPr wrap="square">
            <a:spAutoFit/>
          </a:bodyPr>
          <a:lstStyle/>
          <a:p>
            <a:r>
              <a:rPr lang="zh-CN" altLang="en-US" sz="1400" dirty="0"/>
              <a:t>（</a:t>
            </a:r>
            <a:r>
              <a:rPr lang="en-US" altLang="zh-CN" sz="1400" dirty="0"/>
              <a:t>3,</a:t>
            </a:r>
            <a:r>
              <a:rPr lang="zh-CN" altLang="en-US" sz="1400" dirty="0"/>
              <a:t> </a:t>
            </a:r>
            <a:r>
              <a:rPr lang="en-US" altLang="zh-CN" sz="1400" dirty="0"/>
              <a:t>2,</a:t>
            </a:r>
            <a:r>
              <a:rPr lang="zh-CN" altLang="en-US" sz="1400" dirty="0"/>
              <a:t> </a:t>
            </a:r>
            <a:r>
              <a:rPr lang="en-US" altLang="zh-CN" sz="1400" dirty="0"/>
              <a:t>4, 2</a:t>
            </a:r>
            <a:r>
              <a:rPr lang="zh-CN" altLang="en-US" sz="1400" dirty="0"/>
              <a:t>）</a:t>
            </a:r>
            <a:endParaRPr lang="en-US" altLang="zh-CN" sz="1400" dirty="0"/>
          </a:p>
        </p:txBody>
      </p:sp>
      <p:sp>
        <p:nvSpPr>
          <p:cNvPr id="39" name="文本框 38"/>
          <p:cNvSpPr txBox="1"/>
          <p:nvPr/>
        </p:nvSpPr>
        <p:spPr>
          <a:xfrm>
            <a:off x="348661" y="2874678"/>
            <a:ext cx="2448272" cy="369332"/>
          </a:xfrm>
          <a:prstGeom prst="rect">
            <a:avLst/>
          </a:prstGeom>
          <a:noFill/>
        </p:spPr>
        <p:txBody>
          <a:bodyPr wrap="square" rtlCol="0">
            <a:spAutoFit/>
          </a:bodyPr>
          <a:lstStyle/>
          <a:p>
            <a:r>
              <a:rPr lang="zh-CN" altLang="en-US" b="1" dirty="0"/>
              <a:t>一个样例：</a:t>
            </a:r>
            <a:endParaRPr lang="zh-CN" altLang="en-US" b="1" dirty="0"/>
          </a:p>
        </p:txBody>
      </p:sp>
      <p:sp>
        <p:nvSpPr>
          <p:cNvPr id="40" name="文本框 39"/>
          <p:cNvSpPr txBox="1"/>
          <p:nvPr/>
        </p:nvSpPr>
        <p:spPr>
          <a:xfrm>
            <a:off x="326307" y="5103801"/>
            <a:ext cx="2448272" cy="369332"/>
          </a:xfrm>
          <a:prstGeom prst="rect">
            <a:avLst/>
          </a:prstGeom>
          <a:noFill/>
        </p:spPr>
        <p:txBody>
          <a:bodyPr wrap="square" rtlCol="0">
            <a:spAutoFit/>
          </a:bodyPr>
          <a:lstStyle/>
          <a:p>
            <a:r>
              <a:rPr lang="zh-CN" altLang="en-US" b="1" dirty="0"/>
              <a:t>真实例子：</a:t>
            </a:r>
            <a:endParaRPr lang="zh-CN" altLang="en-US" b="1" dirty="0"/>
          </a:p>
        </p:txBody>
      </p:sp>
      <p:sp>
        <p:nvSpPr>
          <p:cNvPr id="41" name="文本框 40"/>
          <p:cNvSpPr txBox="1"/>
          <p:nvPr/>
        </p:nvSpPr>
        <p:spPr>
          <a:xfrm>
            <a:off x="132805" y="5541060"/>
            <a:ext cx="7201517" cy="954107"/>
          </a:xfrm>
          <a:prstGeom prst="rect">
            <a:avLst/>
          </a:prstGeom>
          <a:noFill/>
        </p:spPr>
        <p:txBody>
          <a:bodyPr wrap="square" rtlCol="0">
            <a:spAutoFit/>
          </a:bodyPr>
          <a:lstStyle/>
          <a:p>
            <a:r>
              <a:rPr lang="zh-CN" altLang="en-US" sz="1400" dirty="0"/>
              <a:t>计算节点属性：  </a:t>
            </a:r>
            <a:r>
              <a:rPr lang="en-US" altLang="zh-CN" sz="1400" dirty="0" err="1"/>
              <a:t>Tensor.shape</a:t>
            </a:r>
            <a:r>
              <a:rPr lang="en-US" altLang="zh-CN" sz="1400" dirty="0"/>
              <a:t> = 5 </a:t>
            </a:r>
            <a:r>
              <a:rPr lang="zh-CN" altLang="en-US" sz="1400" dirty="0"/>
              <a:t>* </a:t>
            </a:r>
            <a:r>
              <a:rPr lang="en-US" altLang="zh-CN" sz="1400" dirty="0"/>
              <a:t>5 </a:t>
            </a:r>
            <a:r>
              <a:rPr lang="zh-CN" altLang="en-US" sz="1400" dirty="0"/>
              <a:t>* </a:t>
            </a:r>
            <a:r>
              <a:rPr lang="en-US" altLang="zh-CN" sz="1400" dirty="0"/>
              <a:t>5 </a:t>
            </a:r>
            <a:r>
              <a:rPr lang="zh-CN" altLang="en-US" sz="1400" dirty="0"/>
              <a:t>* </a:t>
            </a:r>
            <a:r>
              <a:rPr lang="en-US" altLang="zh-CN" sz="1400" dirty="0"/>
              <a:t>5 </a:t>
            </a:r>
            <a:r>
              <a:rPr lang="zh-CN" altLang="en-US" sz="1400" dirty="0"/>
              <a:t>* </a:t>
            </a:r>
            <a:r>
              <a:rPr lang="en-US" altLang="zh-CN" sz="1400" dirty="0"/>
              <a:t>5 </a:t>
            </a:r>
            <a:r>
              <a:rPr lang="zh-CN" altLang="en-US" sz="1400" dirty="0"/>
              <a:t>* </a:t>
            </a:r>
            <a:r>
              <a:rPr lang="en-US" altLang="zh-CN" sz="1400" dirty="0"/>
              <a:t>5 = 15625</a:t>
            </a:r>
            <a:endParaRPr lang="en-US" altLang="zh-CN" sz="1400" dirty="0"/>
          </a:p>
          <a:p>
            <a:r>
              <a:rPr lang="zh-CN" altLang="en-US" sz="1400" dirty="0"/>
              <a:t>（图的节点数、卷积层设置</a:t>
            </a:r>
            <a:r>
              <a:rPr lang="en-US" altLang="zh-CN" sz="1400" dirty="0"/>
              <a:t>1</a:t>
            </a:r>
            <a:r>
              <a:rPr lang="zh-CN" altLang="en-US" sz="1400" dirty="0"/>
              <a:t>、卷积层设置</a:t>
            </a:r>
            <a:r>
              <a:rPr lang="en-US" altLang="zh-CN" sz="1400" dirty="0"/>
              <a:t>2</a:t>
            </a:r>
            <a:r>
              <a:rPr lang="zh-CN" altLang="en-US" sz="1400" dirty="0"/>
              <a:t>、</a:t>
            </a:r>
            <a:endParaRPr lang="en-US" altLang="zh-CN" sz="1400" dirty="0"/>
          </a:p>
          <a:p>
            <a:r>
              <a:rPr lang="en-US" altLang="zh-CN" sz="1400" dirty="0"/>
              <a:t>		</a:t>
            </a:r>
            <a:r>
              <a:rPr lang="zh-CN" altLang="en-US" sz="1400" dirty="0"/>
              <a:t>平均池化层、</a:t>
            </a:r>
            <a:r>
              <a:rPr lang="en-US" altLang="zh-CN" sz="1400" dirty="0"/>
              <a:t>skip connection</a:t>
            </a:r>
            <a:r>
              <a:rPr lang="zh-CN" altLang="en-US" sz="1400" dirty="0"/>
              <a:t>、 </a:t>
            </a:r>
            <a:r>
              <a:rPr lang="en-US" altLang="zh-CN" sz="1400" dirty="0"/>
              <a:t>zeroize</a:t>
            </a:r>
            <a:r>
              <a:rPr lang="zh-CN" altLang="en-US" sz="1400" dirty="0"/>
              <a:t>）</a:t>
            </a:r>
            <a:endParaRPr lang="en-US" altLang="zh-CN" sz="1400" dirty="0"/>
          </a:p>
          <a:p>
            <a:endParaRPr lang="en-US" altLang="zh-CN" sz="1400" dirty="0"/>
          </a:p>
        </p:txBody>
      </p:sp>
      <p:sp>
        <p:nvSpPr>
          <p:cNvPr id="42" name="箭头: 下 41"/>
          <p:cNvSpPr/>
          <p:nvPr/>
        </p:nvSpPr>
        <p:spPr>
          <a:xfrm rot="16200000">
            <a:off x="6007659" y="5710557"/>
            <a:ext cx="214625" cy="504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6493854" y="3358988"/>
            <a:ext cx="5367976" cy="3013521"/>
          </a:xfrm>
          <a:prstGeom prst="rect">
            <a:avLst/>
          </a:prstGeom>
        </p:spPr>
      </p:pic>
      <p:pic>
        <p:nvPicPr>
          <p:cNvPr id="43" name="图片 42"/>
          <p:cNvPicPr>
            <a:picLocks noChangeAspect="1"/>
          </p:cNvPicPr>
          <p:nvPr/>
        </p:nvPicPr>
        <p:blipFill>
          <a:blip r:embed="rId5"/>
          <a:stretch>
            <a:fillRect/>
          </a:stretch>
        </p:blipFill>
        <p:spPr>
          <a:xfrm>
            <a:off x="5858919" y="1520532"/>
            <a:ext cx="6101506" cy="1638759"/>
          </a:xfrm>
          <a:prstGeom prst="rect">
            <a:avLst/>
          </a:prstGeom>
        </p:spPr>
      </p:pic>
      <p:pic>
        <p:nvPicPr>
          <p:cNvPr id="14" name="图片 13"/>
          <p:cNvPicPr>
            <a:picLocks noChangeAspect="1"/>
          </p:cNvPicPr>
          <p:nvPr/>
        </p:nvPicPr>
        <p:blipFill rotWithShape="1">
          <a:blip r:embed="rId6"/>
          <a:srcRect b="23329"/>
          <a:stretch>
            <a:fillRect/>
          </a:stretch>
        </p:blipFill>
        <p:spPr>
          <a:xfrm>
            <a:off x="7211912" y="1185179"/>
            <a:ext cx="4681886" cy="152495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9115" y="1844824"/>
            <a:ext cx="11193770" cy="2222500"/>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摘要</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kumimoji="1"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   </a:t>
            </a:r>
            <a:r>
              <a:rPr kumimoji="1" sz="2200" dirty="0">
                <a:latin typeface="Times New Roman" panose="02020603050405020304" pitchFamily="18" charset="0"/>
                <a:ea typeface="微软雅黑" panose="020B0503020204020204" pitchFamily="34" charset="-122"/>
                <a:cs typeface="Times New Roman" panose="02020603050405020304" pitchFamily="18" charset="0"/>
              </a:rPr>
              <a:t>针对网络系统中</a:t>
            </a:r>
            <a:r>
              <a:rPr kumimoji="1" sz="2200" b="1" dirty="0">
                <a:latin typeface="Times New Roman" panose="02020603050405020304" pitchFamily="18" charset="0"/>
                <a:ea typeface="微软雅黑" panose="020B0503020204020204" pitchFamily="34" charset="-122"/>
                <a:cs typeface="Times New Roman" panose="02020603050405020304" pitchFamily="18" charset="0"/>
              </a:rPr>
              <a:t>不完整的</a:t>
            </a:r>
            <a:r>
              <a:rPr kumimoji="1" sz="2200" dirty="0">
                <a:latin typeface="Times New Roman" panose="02020603050405020304" pitchFamily="18" charset="0"/>
                <a:ea typeface="微软雅黑" panose="020B0503020204020204" pitchFamily="34" charset="-122"/>
                <a:cs typeface="Times New Roman" panose="02020603050405020304" pitchFamily="18" charset="0"/>
              </a:rPr>
              <a:t>流量数据问题，提出了一种新颖的深度对抗张量补全（DATC）模型。该模型利用深度学习技术，特别是结合了</a:t>
            </a:r>
            <a:r>
              <a:rPr kumimoji="1" sz="2200" b="1" dirty="0">
                <a:latin typeface="Times New Roman" panose="02020603050405020304" pitchFamily="18" charset="0"/>
                <a:ea typeface="微软雅黑" panose="020B0503020204020204" pitchFamily="34" charset="-122"/>
                <a:cs typeface="Times New Roman" panose="02020603050405020304" pitchFamily="18" charset="0"/>
              </a:rPr>
              <a:t>自编码器和由生成对抗网络（GANs）</a:t>
            </a:r>
            <a:r>
              <a:rPr kumimoji="1" sz="2200" dirty="0">
                <a:latin typeface="Times New Roman" panose="02020603050405020304" pitchFamily="18" charset="0"/>
                <a:ea typeface="微软雅黑" panose="020B0503020204020204" pitchFamily="34" charset="-122"/>
                <a:cs typeface="Times New Roman" panose="02020603050405020304" pitchFamily="18" charset="0"/>
              </a:rPr>
              <a:t>启发的对抗训练方法，来推断网络流量中的缺失数据。</a:t>
            </a:r>
            <a:endParaRPr kumimoji="1" sz="22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endParaRPr kumimoji="1"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7" name="文本框 6"/>
          <p:cNvSpPr txBox="1"/>
          <p:nvPr/>
        </p:nvSpPr>
        <p:spPr>
          <a:xfrm>
            <a:off x="1168100" y="883085"/>
            <a:ext cx="1482090" cy="460375"/>
          </a:xfrm>
          <a:prstGeom prst="rect">
            <a:avLst/>
          </a:prstGeom>
        </p:spPr>
        <p:txBody>
          <a:bodyPr wrap="none" rtlCol="0">
            <a:spAutoFit/>
          </a:bodyPr>
          <a:lstStyle/>
          <a:p>
            <a:pPr algn="l"/>
            <a:r>
              <a:rPr lang="en-US" altLang="zh-CN" sz="2400" dirty="0">
                <a:latin typeface="Comic Sans MS" panose="030F0702030302020204" pitchFamily="66" charset="0"/>
                <a:ea typeface="Comic Sans MS" panose="030F0702030302020204" pitchFamily="66" charset="0"/>
                <a:cs typeface="Comic Sans MS" panose="030F0702030302020204" pitchFamily="66" charset="0"/>
              </a:rPr>
              <a:t>Abstract</a:t>
            </a:r>
            <a:endParaRPr lang="en-US" altLang="zh-CN" sz="2400" dirty="0">
              <a:latin typeface="Comic Sans MS" panose="030F0702030302020204" pitchFamily="66" charset="0"/>
              <a:ea typeface="Comic Sans MS" panose="030F0702030302020204" pitchFamily="66" charset="0"/>
              <a:cs typeface="Comic Sans MS" panose="030F0702030302020204" pitchFamily="66"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3719288" cy="461665"/>
          </a:xfrm>
          <a:prstGeom prst="rect">
            <a:avLst/>
          </a:prstGeom>
        </p:spPr>
        <p:txBody>
          <a:bodyPr wrap="none" rtlCol="0">
            <a:spAutoFit/>
          </a:bodyPr>
          <a:lstStyle/>
          <a:p>
            <a:pPr algn="l"/>
            <a:r>
              <a:rPr lang="en-US" sz="2400" dirty="0">
                <a:solidFill>
                  <a:srgbClr val="000000"/>
                </a:solidFill>
                <a:latin typeface="Comic Sans MS" panose="030F0702030302020204" pitchFamily="66" charset="0"/>
                <a:ea typeface="Comic Sans MS" panose="030F0702030302020204" pitchFamily="66" charset="0"/>
                <a:cs typeface="Comic Sans MS" panose="030F0702030302020204" pitchFamily="66" charset="0"/>
              </a:rPr>
              <a:t>Performance Comparison</a:t>
            </a:r>
            <a:endParaRPr lang="en-US" sz="2400" dirty="0">
              <a:solidFill>
                <a:srgbClr val="000000"/>
              </a:solidFill>
              <a:latin typeface="Comic Sans MS" panose="030F0702030302020204" pitchFamily="66" charset="0"/>
              <a:ea typeface="Comic Sans MS" panose="030F0702030302020204" pitchFamily="66" charset="0"/>
              <a:cs typeface="Comic Sans MS" panose="030F0702030302020204" pitchFamily="66" charset="0"/>
            </a:endParaRPr>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sp>
        <p:nvSpPr>
          <p:cNvPr id="14" name="文本框 13"/>
          <p:cNvSpPr txBox="1"/>
          <p:nvPr/>
        </p:nvSpPr>
        <p:spPr>
          <a:xfrm>
            <a:off x="335360" y="1484784"/>
            <a:ext cx="2945518" cy="369332"/>
          </a:xfrm>
          <a:prstGeom prst="rect">
            <a:avLst/>
          </a:prstGeom>
          <a:noFill/>
        </p:spPr>
        <p:txBody>
          <a:bodyPr wrap="square" rtlCol="0">
            <a:spAutoFit/>
          </a:bodyPr>
          <a:lstStyle/>
          <a:p>
            <a:r>
              <a:rPr lang="zh-CN" altLang="en-US" b="1" dirty="0"/>
              <a:t>数据集深挖</a:t>
            </a:r>
            <a:endParaRPr lang="zh-CN" altLang="en-US" b="1" dirty="0"/>
          </a:p>
        </p:txBody>
      </p:sp>
      <p:pic>
        <p:nvPicPr>
          <p:cNvPr id="16" name="图片 15"/>
          <p:cNvPicPr>
            <a:picLocks noChangeAspect="1"/>
          </p:cNvPicPr>
          <p:nvPr/>
        </p:nvPicPr>
        <p:blipFill rotWithShape="1">
          <a:blip r:embed="rId4"/>
          <a:srcRect r="48578"/>
          <a:stretch>
            <a:fillRect/>
          </a:stretch>
        </p:blipFill>
        <p:spPr>
          <a:xfrm>
            <a:off x="6816080" y="2723632"/>
            <a:ext cx="4936701" cy="3809913"/>
          </a:xfrm>
          <a:prstGeom prst="rect">
            <a:avLst/>
          </a:prstGeom>
        </p:spPr>
      </p:pic>
      <p:pic>
        <p:nvPicPr>
          <p:cNvPr id="2" name="图片 1"/>
          <p:cNvPicPr>
            <a:picLocks noChangeAspect="1"/>
          </p:cNvPicPr>
          <p:nvPr/>
        </p:nvPicPr>
        <p:blipFill>
          <a:blip r:embed="rId5"/>
          <a:stretch>
            <a:fillRect/>
          </a:stretch>
        </p:blipFill>
        <p:spPr>
          <a:xfrm>
            <a:off x="263352" y="1923472"/>
            <a:ext cx="7687964" cy="514217"/>
          </a:xfrm>
          <a:prstGeom prst="rect">
            <a:avLst/>
          </a:prstGeom>
        </p:spPr>
      </p:pic>
      <p:cxnSp>
        <p:nvCxnSpPr>
          <p:cNvPr id="17" name="直接箭头连接符 16"/>
          <p:cNvCxnSpPr>
            <a:stCxn id="2" idx="2"/>
          </p:cNvCxnSpPr>
          <p:nvPr/>
        </p:nvCxnSpPr>
        <p:spPr>
          <a:xfrm>
            <a:off x="4107334" y="2437689"/>
            <a:ext cx="0" cy="629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6"/>
          <a:stretch>
            <a:fillRect/>
          </a:stretch>
        </p:blipFill>
        <p:spPr>
          <a:xfrm>
            <a:off x="3154834" y="3139119"/>
            <a:ext cx="1905000" cy="514350"/>
          </a:xfrm>
          <a:prstGeom prst="rect">
            <a:avLst/>
          </a:prstGeom>
        </p:spPr>
      </p:pic>
      <p:cxnSp>
        <p:nvCxnSpPr>
          <p:cNvPr id="19" name="直接箭头连接符 18"/>
          <p:cNvCxnSpPr/>
          <p:nvPr/>
        </p:nvCxnSpPr>
        <p:spPr>
          <a:xfrm>
            <a:off x="4107334" y="3653469"/>
            <a:ext cx="0" cy="629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7"/>
          <a:stretch>
            <a:fillRect/>
          </a:stretch>
        </p:blipFill>
        <p:spPr>
          <a:xfrm>
            <a:off x="3188589" y="4418576"/>
            <a:ext cx="3397597" cy="1994999"/>
          </a:xfrm>
          <a:prstGeom prst="rect">
            <a:avLst/>
          </a:prstGeom>
        </p:spPr>
      </p:pic>
      <p:cxnSp>
        <p:nvCxnSpPr>
          <p:cNvPr id="3" name="直接箭头连接符 2"/>
          <p:cNvCxnSpPr>
            <a:stCxn id="21" idx="3"/>
          </p:cNvCxnSpPr>
          <p:nvPr/>
        </p:nvCxnSpPr>
        <p:spPr>
          <a:xfrm flipV="1">
            <a:off x="6586186" y="5416075"/>
            <a:ext cx="80594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26131" y="3913559"/>
            <a:ext cx="3565611" cy="369332"/>
          </a:xfrm>
          <a:prstGeom prst="rect">
            <a:avLst/>
          </a:prstGeom>
          <a:noFill/>
        </p:spPr>
        <p:txBody>
          <a:bodyPr wrap="square" rtlCol="0">
            <a:spAutoFit/>
          </a:bodyPr>
          <a:lstStyle/>
          <a:p>
            <a:r>
              <a:rPr lang="zh-CN" altLang="en-US" b="1" dirty="0"/>
              <a:t>得出结论：可能存在图结构信息</a:t>
            </a:r>
            <a:endParaRPr lang="zh-CN" altLang="en-US"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3252814" cy="461665"/>
          </a:xfrm>
          <a:prstGeom prst="rect">
            <a:avLst/>
          </a:prstGeom>
        </p:spPr>
        <p:txBody>
          <a:bodyPr wrap="none" rtlCol="0">
            <a:spAutoFit/>
          </a:bodyPr>
          <a:lstStyle/>
          <a:p>
            <a:pPr algn="l"/>
            <a:r>
              <a:rPr lang="en-US" altLang="zh-CN"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Experiment Settings </a:t>
            </a:r>
            <a:endParaRPr sz="2400" dirty="0">
              <a:latin typeface="Comic Sans MS" panose="030F0702030302020204" pitchFamily="66" charset="0"/>
              <a:ea typeface="Comic Sans MS" panose="030F0702030302020204" pitchFamily="66" charset="0"/>
              <a:cs typeface="Comic Sans MS" panose="030F0702030302020204" pitchFamily="66" charset="0"/>
            </a:endParaRPr>
          </a:p>
        </p:txBody>
      </p:sp>
      <p:sp>
        <p:nvSpPr>
          <p:cNvPr id="11" name="文本框 10"/>
          <p:cNvSpPr txBox="1"/>
          <p:nvPr userDrawn="1"/>
        </p:nvSpPr>
        <p:spPr>
          <a:xfrm>
            <a:off x="1132380" y="1700808"/>
            <a:ext cx="9927212" cy="5013192"/>
          </a:xfrm>
          <a:prstGeom prst="rect">
            <a:avLst/>
          </a:prstGeom>
        </p:spPr>
        <p:txBody>
          <a:bodyPr wrap="square" rtlCol="0">
            <a:noAutofit/>
          </a:bodyPr>
          <a:lstStyle/>
          <a:p>
            <a:pPr marL="342900" indent="-342900" algn="just">
              <a:lnSpc>
                <a:spcPct val="150000"/>
              </a:lnSpc>
              <a:buFont typeface="Arial" panose="020B0604020202020204" pitchFamily="34" charset="0"/>
              <a:buChar char="•"/>
            </a:pPr>
            <a:r>
              <a:rPr kumimoji="1" lang="zh-CN" altLang="en-US" sz="2000" dirty="0">
                <a:latin typeface="Calibri" panose="020F0502020204030204" pitchFamily="34" charset="0"/>
                <a:ea typeface="宋体" panose="02010600030101010101" pitchFamily="2" charset="-122"/>
                <a:cs typeface="Calibri" panose="020F0502020204030204" pitchFamily="34" charset="0"/>
              </a:rPr>
              <a:t>基础实验设置：</a:t>
            </a: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150000"/>
              </a:lnSpc>
              <a:buFont typeface="Arial" panose="020B0604020202020204" pitchFamily="34" charset="0"/>
              <a:buChar char="•"/>
            </a:pPr>
            <a:r>
              <a:rPr kumimoji="1" lang="en-US" altLang="zh-CN" sz="2000" dirty="0" err="1">
                <a:latin typeface="Calibri" panose="020F0502020204030204" pitchFamily="34" charset="0"/>
                <a:ea typeface="宋体" panose="02010600030101010101" pitchFamily="2" charset="-122"/>
                <a:cs typeface="Calibri" panose="020F0502020204030204" pitchFamily="34" charset="0"/>
              </a:rPr>
              <a:t>Learning_rate</a:t>
            </a:r>
            <a:r>
              <a:rPr kumimoji="1" lang="en-US" altLang="zh-CN" sz="2000" dirty="0">
                <a:latin typeface="Calibri" panose="020F0502020204030204" pitchFamily="34" charset="0"/>
                <a:ea typeface="宋体" panose="02010600030101010101" pitchFamily="2" charset="-122"/>
                <a:cs typeface="Calibri" panose="020F0502020204030204" pitchFamily="34" charset="0"/>
              </a:rPr>
              <a:t> = 1e-3</a:t>
            </a: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150000"/>
              </a:lnSpc>
              <a:buFont typeface="Arial" panose="020B0604020202020204" pitchFamily="34" charset="0"/>
              <a:buChar char="•"/>
            </a:pPr>
            <a:r>
              <a:rPr kumimoji="1" lang="en-US" altLang="zh-CN" sz="2000" dirty="0" err="1">
                <a:latin typeface="Calibri" panose="020F0502020204030204" pitchFamily="34" charset="0"/>
                <a:ea typeface="宋体" panose="02010600030101010101" pitchFamily="2" charset="-122"/>
                <a:cs typeface="Calibri" panose="020F0502020204030204" pitchFamily="34" charset="0"/>
              </a:rPr>
              <a:t>Decay_rate</a:t>
            </a:r>
            <a:r>
              <a:rPr kumimoji="1" lang="en-US" altLang="zh-CN" sz="2000" dirty="0">
                <a:latin typeface="Calibri" panose="020F0502020204030204" pitchFamily="34" charset="0"/>
                <a:ea typeface="宋体" panose="02010600030101010101" pitchFamily="2" charset="-122"/>
                <a:cs typeface="Calibri" panose="020F0502020204030204" pitchFamily="34" charset="0"/>
              </a:rPr>
              <a:t> = 1e-3</a:t>
            </a: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150000"/>
              </a:lnSpc>
              <a:buFont typeface="Arial" panose="020B0604020202020204" pitchFamily="34" charset="0"/>
              <a:buChar char="•"/>
            </a:pPr>
            <a:r>
              <a:rPr kumimoji="1" lang="en-US" altLang="zh-CN" sz="2000" dirty="0" err="1">
                <a:latin typeface="Calibri" panose="020F0502020204030204" pitchFamily="34" charset="0"/>
                <a:ea typeface="宋体" panose="02010600030101010101" pitchFamily="2" charset="-122"/>
                <a:cs typeface="Calibri" panose="020F0502020204030204" pitchFamily="34" charset="0"/>
              </a:rPr>
              <a:t>Early_stop</a:t>
            </a:r>
            <a:r>
              <a:rPr kumimoji="1" lang="en-US" altLang="zh-CN" sz="2000" dirty="0">
                <a:latin typeface="Calibri" panose="020F0502020204030204" pitchFamily="34" charset="0"/>
                <a:ea typeface="宋体" panose="02010600030101010101" pitchFamily="2" charset="-122"/>
                <a:cs typeface="Calibri" panose="020F0502020204030204" pitchFamily="34" charset="0"/>
              </a:rPr>
              <a:t> patience = 20</a:t>
            </a: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150000"/>
              </a:lnSpc>
              <a:buFont typeface="Arial" panose="020B0604020202020204" pitchFamily="34" charset="0"/>
              <a:buChar char="•"/>
            </a:pPr>
            <a:r>
              <a:rPr kumimoji="1" lang="en-US" altLang="zh-CN" sz="2000" dirty="0" err="1">
                <a:latin typeface="Calibri" panose="020F0502020204030204" pitchFamily="34" charset="0"/>
                <a:ea typeface="宋体" panose="02010600030101010101" pitchFamily="2" charset="-122"/>
                <a:cs typeface="Calibri" panose="020F0502020204030204" pitchFamily="34" charset="0"/>
              </a:rPr>
              <a:t>Batch_size</a:t>
            </a:r>
            <a:r>
              <a:rPr kumimoji="1" lang="en-US" altLang="zh-CN" sz="2000" dirty="0">
                <a:latin typeface="Calibri" panose="020F0502020204030204" pitchFamily="34" charset="0"/>
                <a:ea typeface="宋体" panose="02010600030101010101" pitchFamily="2" charset="-122"/>
                <a:cs typeface="Calibri" panose="020F0502020204030204" pitchFamily="34" charset="0"/>
              </a:rPr>
              <a:t> = 32</a:t>
            </a: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150000"/>
              </a:lnSpc>
              <a:buFont typeface="Arial" panose="020B0604020202020204" pitchFamily="34" charset="0"/>
              <a:buChar char="•"/>
            </a:pPr>
            <a:r>
              <a:rPr kumimoji="1" lang="zh-CN" altLang="en-US" sz="2000" dirty="0">
                <a:latin typeface="Calibri" panose="020F0502020204030204" pitchFamily="34" charset="0"/>
                <a:ea typeface="宋体" panose="02010600030101010101" pitchFamily="2" charset="-122"/>
                <a:cs typeface="Calibri" panose="020F0502020204030204" pitchFamily="34" charset="0"/>
              </a:rPr>
              <a:t>实验：五次取平均，</a:t>
            </a: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150000"/>
              </a:lnSpc>
              <a:buFont typeface="Arial" panose="020B0604020202020204" pitchFamily="34" charset="0"/>
              <a:buChar char="•"/>
            </a:pPr>
            <a:r>
              <a:rPr kumimoji="1" lang="zh-CN" altLang="en-US" sz="2000" dirty="0">
                <a:latin typeface="Calibri" panose="020F0502020204030204" pitchFamily="34" charset="0"/>
                <a:ea typeface="宋体" panose="02010600030101010101" pitchFamily="2" charset="-122"/>
                <a:cs typeface="Calibri" panose="020F0502020204030204" pitchFamily="34" charset="0"/>
              </a:rPr>
              <a:t>划分：训练集：</a:t>
            </a:r>
            <a:r>
              <a:rPr kumimoji="1" lang="en-US" altLang="zh-CN" sz="2000" dirty="0">
                <a:latin typeface="Calibri" panose="020F0502020204030204" pitchFamily="34" charset="0"/>
                <a:ea typeface="宋体" panose="02010600030101010101" pitchFamily="2" charset="-122"/>
                <a:cs typeface="Calibri" panose="020F0502020204030204" pitchFamily="34" charset="0"/>
              </a:rPr>
              <a:t>Density</a:t>
            </a:r>
            <a:r>
              <a:rPr kumimoji="1" lang="zh-CN" altLang="en-US" sz="2000" dirty="0">
                <a:latin typeface="Calibri" panose="020F0502020204030204" pitchFamily="34" charset="0"/>
                <a:ea typeface="宋体" panose="02010600030101010101" pitchFamily="2" charset="-122"/>
                <a:cs typeface="Calibri" panose="020F0502020204030204" pitchFamily="34" charset="0"/>
              </a:rPr>
              <a:t>， 验证集：</a:t>
            </a:r>
            <a:r>
              <a:rPr kumimoji="1" lang="en-US" altLang="zh-CN" sz="2000" dirty="0">
                <a:latin typeface="Calibri" panose="020F0502020204030204" pitchFamily="34" charset="0"/>
                <a:ea typeface="宋体" panose="02010600030101010101" pitchFamily="2" charset="-122"/>
                <a:cs typeface="Calibri" panose="020F0502020204030204" pitchFamily="34" charset="0"/>
              </a:rPr>
              <a:t>0.05</a:t>
            </a:r>
            <a:r>
              <a:rPr kumimoji="1" lang="zh-CN" altLang="en-US" sz="2000" dirty="0">
                <a:latin typeface="Calibri" panose="020F0502020204030204" pitchFamily="34" charset="0"/>
                <a:ea typeface="宋体" panose="02010600030101010101" pitchFamily="2" charset="-122"/>
                <a:cs typeface="Calibri" panose="020F0502020204030204" pitchFamily="34" charset="0"/>
              </a:rPr>
              <a:t>，测试集：</a:t>
            </a:r>
            <a:r>
              <a:rPr kumimoji="1" lang="en-US" altLang="zh-CN" sz="2000" dirty="0">
                <a:latin typeface="Calibri" panose="020F0502020204030204" pitchFamily="34" charset="0"/>
                <a:ea typeface="宋体" panose="02010600030101010101" pitchFamily="2" charset="-122"/>
                <a:cs typeface="Calibri" panose="020F0502020204030204" pitchFamily="34" charset="0"/>
              </a:rPr>
              <a:t>Rest of Dataset</a:t>
            </a: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150000"/>
              </a:lnSpc>
              <a:buFont typeface="Arial" panose="020B0604020202020204" pitchFamily="34" charset="0"/>
              <a:buChar char="•"/>
            </a:pPr>
            <a:r>
              <a:rPr kumimoji="1" lang="zh-CN" altLang="en-US" sz="2000" dirty="0">
                <a:latin typeface="Calibri" panose="020F0502020204030204" pitchFamily="34" charset="0"/>
                <a:ea typeface="宋体" panose="02010600030101010101" pitchFamily="2" charset="-122"/>
                <a:cs typeface="Calibri" panose="020F0502020204030204" pitchFamily="34" charset="0"/>
              </a:rPr>
              <a:t>大模型：</a:t>
            </a:r>
            <a:r>
              <a:rPr kumimoji="1" lang="en-US" altLang="zh-CN" sz="2000" dirty="0">
                <a:latin typeface="Calibri" panose="020F0502020204030204" pitchFamily="34" charset="0"/>
                <a:ea typeface="宋体" panose="02010600030101010101" pitchFamily="2" charset="-122"/>
                <a:cs typeface="Calibri" panose="020F0502020204030204" pitchFamily="34" charset="0"/>
              </a:rPr>
              <a:t>Chatgpt-4</a:t>
            </a:r>
            <a:r>
              <a:rPr kumimoji="1" lang="zh-CN" altLang="en-US" sz="2000" dirty="0">
                <a:latin typeface="Calibri" panose="020F0502020204030204" pitchFamily="34" charset="0"/>
                <a:ea typeface="宋体" panose="02010600030101010101" pitchFamily="2" charset="-122"/>
                <a:cs typeface="Calibri" panose="020F0502020204030204" pitchFamily="34" charset="0"/>
              </a:rPr>
              <a:t>， </a:t>
            </a:r>
            <a:r>
              <a:rPr kumimoji="1" lang="en-US" altLang="zh-CN" sz="2000" dirty="0">
                <a:latin typeface="Calibri" panose="020F0502020204030204" pitchFamily="34" charset="0"/>
                <a:ea typeface="宋体" panose="02010600030101010101" pitchFamily="2" charset="-122"/>
                <a:cs typeface="Calibri" panose="020F0502020204030204" pitchFamily="34" charset="0"/>
              </a:rPr>
              <a:t>llama-7B</a:t>
            </a:r>
            <a:r>
              <a:rPr kumimoji="1" lang="zh-CN" altLang="en-US" sz="2000" dirty="0">
                <a:latin typeface="Calibri" panose="020F0502020204030204" pitchFamily="34" charset="0"/>
                <a:ea typeface="宋体" panose="02010600030101010101" pitchFamily="2" charset="-122"/>
                <a:cs typeface="Calibri" panose="020F0502020204030204" pitchFamily="34" charset="0"/>
              </a:rPr>
              <a:t>（淘汰）</a:t>
            </a: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150000"/>
              </a:lnSpc>
              <a:buFont typeface="Arial" panose="020B0604020202020204" pitchFamily="34" charset="0"/>
              <a:buChar char="•"/>
            </a:pP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p:txBody>
      </p:sp>
      <p:pic>
        <p:nvPicPr>
          <p:cNvPr id="3" name="图片 2"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4" name="图片 3"/>
          <p:cNvPicPr>
            <a:picLocks noChangeAspect="1"/>
          </p:cNvPicPr>
          <p:nvPr/>
        </p:nvPicPr>
        <p:blipFill>
          <a:blip r:embed="rId3"/>
          <a:stretch>
            <a:fillRect/>
          </a:stretch>
        </p:blipFill>
        <p:spPr>
          <a:xfrm>
            <a:off x="10344472" y="30940"/>
            <a:ext cx="731782" cy="72583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4134465" cy="523220"/>
          </a:xfrm>
          <a:prstGeom prst="rect">
            <a:avLst/>
          </a:prstGeom>
        </p:spPr>
        <p:txBody>
          <a:bodyPr wrap="none" rtlCol="0">
            <a:spAutoFit/>
          </a:bodyPr>
          <a:lstStyle/>
          <a:p>
            <a:pPr algn="l"/>
            <a:r>
              <a:rPr lang="zh-CN" altLang="en-US" sz="2800" b="1" dirty="0"/>
              <a:t>项目初期成果</a:t>
            </a:r>
            <a:r>
              <a:rPr lang="en-US" altLang="zh-CN" sz="2800" b="1" dirty="0"/>
              <a:t>—</a:t>
            </a:r>
            <a:r>
              <a:rPr lang="zh-CN" altLang="en-US" sz="2800" b="1" dirty="0"/>
              <a:t>浩轩师兄</a:t>
            </a:r>
            <a:endParaRPr lang="en-US" sz="2800" b="1" dirty="0"/>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pic>
        <p:nvPicPr>
          <p:cNvPr id="14" name="图片 13"/>
          <p:cNvPicPr>
            <a:picLocks noChangeAspect="1"/>
          </p:cNvPicPr>
          <p:nvPr/>
        </p:nvPicPr>
        <p:blipFill>
          <a:blip r:embed="rId4"/>
          <a:stretch>
            <a:fillRect/>
          </a:stretch>
        </p:blipFill>
        <p:spPr>
          <a:xfrm>
            <a:off x="1066536" y="2071589"/>
            <a:ext cx="9768408" cy="4682236"/>
          </a:xfrm>
          <a:prstGeom prst="rect">
            <a:avLst/>
          </a:prstGeom>
        </p:spPr>
      </p:pic>
      <p:sp>
        <p:nvSpPr>
          <p:cNvPr id="2" name="文本框 1"/>
          <p:cNvSpPr txBox="1"/>
          <p:nvPr/>
        </p:nvSpPr>
        <p:spPr>
          <a:xfrm>
            <a:off x="767408" y="2204864"/>
            <a:ext cx="2448272" cy="369332"/>
          </a:xfrm>
          <a:prstGeom prst="rect">
            <a:avLst/>
          </a:prstGeom>
          <a:noFill/>
        </p:spPr>
        <p:txBody>
          <a:bodyPr wrap="square" rtlCol="0">
            <a:spAutoFit/>
          </a:bodyPr>
          <a:lstStyle/>
          <a:p>
            <a:r>
              <a:rPr lang="zh-CN" altLang="en-US" b="1" dirty="0"/>
              <a:t>项目开始初期结果：</a:t>
            </a:r>
            <a:endParaRPr lang="zh-CN" altLang="en-US" b="1" dirty="0"/>
          </a:p>
        </p:txBody>
      </p:sp>
      <p:sp>
        <p:nvSpPr>
          <p:cNvPr id="3" name="文本框 2"/>
          <p:cNvSpPr txBox="1"/>
          <p:nvPr/>
        </p:nvSpPr>
        <p:spPr>
          <a:xfrm>
            <a:off x="2351584" y="1628800"/>
            <a:ext cx="6984776" cy="369332"/>
          </a:xfrm>
          <a:prstGeom prst="rect">
            <a:avLst/>
          </a:prstGeom>
          <a:noFill/>
        </p:spPr>
        <p:txBody>
          <a:bodyPr wrap="square" rtlCol="0">
            <a:spAutoFit/>
          </a:bodyPr>
          <a:lstStyle/>
          <a:p>
            <a:r>
              <a:rPr lang="en-US" altLang="zh-CN" dirty="0"/>
              <a:t>【5, 1, 3, 4, 2】 --f--》Latency        </a:t>
            </a:r>
            <a:r>
              <a:rPr lang="zh-CN" altLang="en-US" dirty="0"/>
              <a:t>其中</a:t>
            </a:r>
            <a:r>
              <a:rPr lang="en-US" altLang="zh-CN" dirty="0"/>
              <a:t>f</a:t>
            </a:r>
            <a:r>
              <a:rPr lang="zh-CN" altLang="en-US" dirty="0"/>
              <a:t>为</a:t>
            </a:r>
            <a:r>
              <a:rPr lang="en-US" altLang="zh-CN" dirty="0"/>
              <a:t>MLP</a:t>
            </a:r>
            <a:r>
              <a:rPr lang="zh-CN" altLang="en-US" dirty="0"/>
              <a:t>或</a:t>
            </a:r>
            <a:r>
              <a:rPr lang="en-US" altLang="zh-CN" dirty="0"/>
              <a:t>LSTM</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5" name="文本框 4"/>
          <p:cNvSpPr txBox="1"/>
          <p:nvPr/>
        </p:nvSpPr>
        <p:spPr>
          <a:xfrm>
            <a:off x="869612" y="876663"/>
            <a:ext cx="7170604" cy="523220"/>
          </a:xfrm>
          <a:prstGeom prst="rect">
            <a:avLst/>
          </a:prstGeom>
        </p:spPr>
        <p:txBody>
          <a:bodyPr wrap="square" rtlCol="0">
            <a:spAutoFit/>
          </a:bodyPr>
          <a:lstStyle/>
          <a:p>
            <a:r>
              <a:rPr lang="zh-CN" altLang="en-US" sz="2800" b="1" dirty="0"/>
              <a:t>早期提出模型，只考虑模型种类嵌入</a:t>
            </a:r>
            <a:endParaRPr lang="en-US" altLang="zh-CN" sz="2800" b="1" dirty="0"/>
          </a:p>
        </p:txBody>
      </p:sp>
      <p:pic>
        <p:nvPicPr>
          <p:cNvPr id="10" name="图片 9"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12" name="图片 11"/>
          <p:cNvPicPr>
            <a:picLocks noChangeAspect="1"/>
          </p:cNvPicPr>
          <p:nvPr/>
        </p:nvPicPr>
        <p:blipFill>
          <a:blip r:embed="rId3"/>
          <a:stretch>
            <a:fillRect/>
          </a:stretch>
        </p:blipFill>
        <p:spPr>
          <a:xfrm>
            <a:off x="10344472" y="30940"/>
            <a:ext cx="731782" cy="725831"/>
          </a:xfrm>
          <a:prstGeom prst="rect">
            <a:avLst/>
          </a:prstGeom>
        </p:spPr>
      </p:pic>
      <p:pic>
        <p:nvPicPr>
          <p:cNvPr id="6" name="图片 5"/>
          <p:cNvPicPr>
            <a:picLocks noChangeAspect="1"/>
          </p:cNvPicPr>
          <p:nvPr/>
        </p:nvPicPr>
        <p:blipFill>
          <a:blip r:embed="rId4"/>
          <a:stretch>
            <a:fillRect/>
          </a:stretch>
        </p:blipFill>
        <p:spPr>
          <a:xfrm>
            <a:off x="0" y="1605069"/>
            <a:ext cx="12192000" cy="2602682"/>
          </a:xfrm>
          <a:prstGeom prst="rect">
            <a:avLst/>
          </a:prstGeom>
        </p:spPr>
      </p:pic>
      <p:pic>
        <p:nvPicPr>
          <p:cNvPr id="2" name="图片 1"/>
          <p:cNvPicPr>
            <a:picLocks noChangeAspect="1"/>
          </p:cNvPicPr>
          <p:nvPr/>
        </p:nvPicPr>
        <p:blipFill>
          <a:blip r:embed="rId5"/>
          <a:stretch>
            <a:fillRect/>
          </a:stretch>
        </p:blipFill>
        <p:spPr>
          <a:xfrm>
            <a:off x="263352" y="4207751"/>
            <a:ext cx="4243329" cy="2376264"/>
          </a:xfrm>
          <a:prstGeom prst="rect">
            <a:avLst/>
          </a:prstGeom>
        </p:spPr>
      </p:pic>
      <p:sp>
        <p:nvSpPr>
          <p:cNvPr id="247" name="箭头: 下 246"/>
          <p:cNvSpPr/>
          <p:nvPr/>
        </p:nvSpPr>
        <p:spPr>
          <a:xfrm rot="16200000">
            <a:off x="4816642" y="5036255"/>
            <a:ext cx="214625" cy="504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矩形 247"/>
          <p:cNvSpPr/>
          <p:nvPr/>
        </p:nvSpPr>
        <p:spPr>
          <a:xfrm>
            <a:off x="5519936" y="4866705"/>
            <a:ext cx="288032" cy="10451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49" name="矩形 248"/>
          <p:cNvSpPr/>
          <p:nvPr/>
        </p:nvSpPr>
        <p:spPr>
          <a:xfrm>
            <a:off x="6086590" y="4866705"/>
            <a:ext cx="288032" cy="1045180"/>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50" name="矩形 249"/>
          <p:cNvSpPr/>
          <p:nvPr/>
        </p:nvSpPr>
        <p:spPr>
          <a:xfrm>
            <a:off x="6695052" y="4866705"/>
            <a:ext cx="288032" cy="1045180"/>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51" name="矩形 250"/>
          <p:cNvSpPr/>
          <p:nvPr/>
        </p:nvSpPr>
        <p:spPr>
          <a:xfrm>
            <a:off x="7325723" y="4866705"/>
            <a:ext cx="288032" cy="1045180"/>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52" name="矩形 251"/>
          <p:cNvSpPr/>
          <p:nvPr/>
        </p:nvSpPr>
        <p:spPr>
          <a:xfrm>
            <a:off x="7933157" y="4866705"/>
            <a:ext cx="288032" cy="1045180"/>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53" name="矩形: 圆角 252"/>
          <p:cNvSpPr/>
          <p:nvPr/>
        </p:nvSpPr>
        <p:spPr>
          <a:xfrm>
            <a:off x="6245603" y="6237016"/>
            <a:ext cx="1224136" cy="538372"/>
          </a:xfrm>
          <a:prstGeom prst="roundRect">
            <a:avLst/>
          </a:prstGeom>
          <a:solidFill>
            <a:schemeClr val="accent4">
              <a:lumMod val="20000"/>
              <a:lumOff val="80000"/>
            </a:schemeClr>
          </a:solid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a:rPr>
              <a:t>Concatenate</a:t>
            </a:r>
            <a:endParaRPr lang="zh-CN" altLang="en-US" sz="1400" dirty="0">
              <a:solidFill>
                <a:schemeClr val="tx1"/>
              </a:solidFill>
              <a:latin typeface="Time]s New Roman"/>
            </a:endParaRPr>
          </a:p>
        </p:txBody>
      </p:sp>
      <p:cxnSp>
        <p:nvCxnSpPr>
          <p:cNvPr id="255" name="直接箭头连接符 254"/>
          <p:cNvCxnSpPr>
            <a:stCxn id="248" idx="2"/>
            <a:endCxn id="253" idx="0"/>
          </p:cNvCxnSpPr>
          <p:nvPr/>
        </p:nvCxnSpPr>
        <p:spPr>
          <a:xfrm>
            <a:off x="5663952" y="5911885"/>
            <a:ext cx="1193719" cy="325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a:stCxn id="249" idx="2"/>
            <a:endCxn id="253" idx="0"/>
          </p:cNvCxnSpPr>
          <p:nvPr/>
        </p:nvCxnSpPr>
        <p:spPr>
          <a:xfrm>
            <a:off x="6230606" y="5911885"/>
            <a:ext cx="627065" cy="325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a:stCxn id="250" idx="2"/>
            <a:endCxn id="253" idx="0"/>
          </p:cNvCxnSpPr>
          <p:nvPr/>
        </p:nvCxnSpPr>
        <p:spPr>
          <a:xfrm>
            <a:off x="6839068" y="5911885"/>
            <a:ext cx="18603" cy="325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a:stCxn id="251" idx="2"/>
            <a:endCxn id="253" idx="0"/>
          </p:cNvCxnSpPr>
          <p:nvPr/>
        </p:nvCxnSpPr>
        <p:spPr>
          <a:xfrm flipH="1">
            <a:off x="6857671" y="5911885"/>
            <a:ext cx="612068" cy="325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a:stCxn id="252" idx="2"/>
            <a:endCxn id="253" idx="0"/>
          </p:cNvCxnSpPr>
          <p:nvPr/>
        </p:nvCxnSpPr>
        <p:spPr>
          <a:xfrm flipH="1">
            <a:off x="6857671" y="5911885"/>
            <a:ext cx="1219502" cy="325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2" name="图片 271"/>
          <p:cNvPicPr>
            <a:picLocks noChangeAspect="1"/>
          </p:cNvPicPr>
          <p:nvPr/>
        </p:nvPicPr>
        <p:blipFill>
          <a:blip r:embed="rId6"/>
          <a:stretch>
            <a:fillRect/>
          </a:stretch>
        </p:blipFill>
        <p:spPr>
          <a:xfrm>
            <a:off x="9032157" y="4625392"/>
            <a:ext cx="2595411" cy="1692046"/>
          </a:xfrm>
          <a:prstGeom prst="rect">
            <a:avLst/>
          </a:prstGeom>
        </p:spPr>
      </p:pic>
      <p:cxnSp>
        <p:nvCxnSpPr>
          <p:cNvPr id="274" name="连接符: 肘形 273"/>
          <p:cNvCxnSpPr>
            <a:stCxn id="253" idx="3"/>
            <a:endCxn id="272" idx="1"/>
          </p:cNvCxnSpPr>
          <p:nvPr/>
        </p:nvCxnSpPr>
        <p:spPr>
          <a:xfrm flipV="1">
            <a:off x="7469739" y="5471415"/>
            <a:ext cx="1562418" cy="1034787"/>
          </a:xfrm>
          <a:prstGeom prst="bentConnector3">
            <a:avLst>
              <a:gd name="adj1" fmla="val 6188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3719288" cy="461665"/>
          </a:xfrm>
          <a:prstGeom prst="rect">
            <a:avLst/>
          </a:prstGeom>
        </p:spPr>
        <p:txBody>
          <a:bodyPr wrap="none" rtlCol="0">
            <a:spAutoFit/>
          </a:bodyPr>
          <a:lstStyle/>
          <a:p>
            <a:pPr algn="l"/>
            <a:r>
              <a:rPr lang="en-US" sz="2400" dirty="0">
                <a:solidFill>
                  <a:srgbClr val="000000"/>
                </a:solidFill>
                <a:latin typeface="Comic Sans MS" panose="030F0702030302020204" pitchFamily="66" charset="0"/>
                <a:ea typeface="Comic Sans MS" panose="030F0702030302020204" pitchFamily="66" charset="0"/>
                <a:cs typeface="Comic Sans MS" panose="030F0702030302020204" pitchFamily="66" charset="0"/>
              </a:rPr>
              <a:t>Performance Comparison</a:t>
            </a:r>
            <a:endParaRPr lang="en-US" sz="2400" dirty="0">
              <a:solidFill>
                <a:srgbClr val="000000"/>
              </a:solidFill>
              <a:latin typeface="Comic Sans MS" panose="030F0702030302020204" pitchFamily="66" charset="0"/>
              <a:ea typeface="Comic Sans MS" panose="030F0702030302020204" pitchFamily="66" charset="0"/>
              <a:cs typeface="Comic Sans MS" panose="030F0702030302020204" pitchFamily="66" charset="0"/>
            </a:endParaRPr>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pic>
        <p:nvPicPr>
          <p:cNvPr id="2" name="图片 1"/>
          <p:cNvPicPr>
            <a:picLocks noChangeAspect="1"/>
          </p:cNvPicPr>
          <p:nvPr/>
        </p:nvPicPr>
        <p:blipFill>
          <a:blip r:embed="rId4"/>
          <a:stretch>
            <a:fillRect/>
          </a:stretch>
        </p:blipFill>
        <p:spPr>
          <a:xfrm>
            <a:off x="1568" y="2390421"/>
            <a:ext cx="12192000" cy="3387045"/>
          </a:xfrm>
          <a:prstGeom prst="rect">
            <a:avLst/>
          </a:prstGeom>
        </p:spPr>
      </p:pic>
      <p:sp>
        <p:nvSpPr>
          <p:cNvPr id="16" name="文本框 15"/>
          <p:cNvSpPr txBox="1"/>
          <p:nvPr/>
        </p:nvSpPr>
        <p:spPr>
          <a:xfrm>
            <a:off x="1382202" y="6021288"/>
            <a:ext cx="6096000" cy="369332"/>
          </a:xfrm>
          <a:prstGeom prst="rect">
            <a:avLst/>
          </a:prstGeom>
          <a:noFill/>
        </p:spPr>
        <p:txBody>
          <a:bodyPr wrap="square">
            <a:spAutoFit/>
          </a:bodyPr>
          <a:lstStyle/>
          <a:p>
            <a:pPr marL="742950" lvl="1" indent="-285750">
              <a:buFont typeface="Wingdings" panose="05000000000000000000" pitchFamily="2" charset="2"/>
              <a:buChar char="l"/>
            </a:pPr>
            <a:r>
              <a:rPr lang="zh-CN" altLang="en-US" dirty="0">
                <a:solidFill>
                  <a:schemeClr val="tx1"/>
                </a:solidFill>
                <a:latin typeface="Comic Sans MS" panose="030F0702030302020204" pitchFamily="66" charset="0"/>
                <a:ea typeface="Calibri" panose="020F0502020204030204" pitchFamily="34" charset="0"/>
                <a:cs typeface="Calibri" panose="020F0502020204030204" pitchFamily="34" charset="0"/>
              </a:rPr>
              <a:t>实验结论：</a:t>
            </a:r>
            <a:r>
              <a:rPr lang="zh-CN" altLang="en-US" sz="1800" dirty="0">
                <a:solidFill>
                  <a:srgbClr val="FF0000"/>
                </a:solidFill>
                <a:latin typeface="Comic Sans MS" panose="030F0702030302020204" pitchFamily="66" charset="0"/>
                <a:ea typeface="Calibri" panose="020F0502020204030204" pitchFamily="34" charset="0"/>
                <a:cs typeface="Calibri" panose="020F0502020204030204" pitchFamily="34" charset="0"/>
              </a:rPr>
              <a:t>拆解做嵌入效果更好。</a:t>
            </a:r>
            <a:endParaRPr lang="en-US" altLang="zh-CN" sz="1800" dirty="0">
              <a:solidFill>
                <a:srgbClr val="FF0000"/>
              </a:solidFill>
              <a:latin typeface="Comic Sans MS" panose="030F0702030302020204" pitchFamily="66"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3719288" cy="461665"/>
          </a:xfrm>
          <a:prstGeom prst="rect">
            <a:avLst/>
          </a:prstGeom>
        </p:spPr>
        <p:txBody>
          <a:bodyPr wrap="none" rtlCol="0">
            <a:spAutoFit/>
          </a:bodyPr>
          <a:lstStyle/>
          <a:p>
            <a:pPr algn="l"/>
            <a:r>
              <a:rPr lang="en-US" sz="2400" dirty="0">
                <a:solidFill>
                  <a:srgbClr val="000000"/>
                </a:solidFill>
                <a:latin typeface="Comic Sans MS" panose="030F0702030302020204" pitchFamily="66" charset="0"/>
                <a:ea typeface="Comic Sans MS" panose="030F0702030302020204" pitchFamily="66" charset="0"/>
                <a:cs typeface="Comic Sans MS" panose="030F0702030302020204" pitchFamily="66" charset="0"/>
              </a:rPr>
              <a:t>Performance Comparison</a:t>
            </a:r>
            <a:endParaRPr lang="en-US" sz="2400" dirty="0">
              <a:solidFill>
                <a:srgbClr val="000000"/>
              </a:solidFill>
              <a:latin typeface="Comic Sans MS" panose="030F0702030302020204" pitchFamily="66" charset="0"/>
              <a:ea typeface="Comic Sans MS" panose="030F0702030302020204" pitchFamily="66" charset="0"/>
              <a:cs typeface="Comic Sans MS" panose="030F0702030302020204" pitchFamily="66" charset="0"/>
            </a:endParaRPr>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sp>
        <p:nvSpPr>
          <p:cNvPr id="3" name="文本框 2"/>
          <p:cNvSpPr txBox="1"/>
          <p:nvPr/>
        </p:nvSpPr>
        <p:spPr>
          <a:xfrm>
            <a:off x="329732" y="2702628"/>
            <a:ext cx="11711065" cy="4155372"/>
          </a:xfrm>
          <a:prstGeom prst="rect">
            <a:avLst/>
          </a:prstGeom>
        </p:spPr>
        <p:txBody>
          <a:bodyPr wrap="square" rtlCol="0">
            <a:noAutofit/>
          </a:bodyPr>
          <a:lstStyle/>
          <a:p>
            <a:pPr lvl="2"/>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r>
              <a:rPr lang="zh-CN" altLang="en-US" dirty="0">
                <a:solidFill>
                  <a:srgbClr val="FF0000"/>
                </a:solidFill>
                <a:latin typeface="Comic Sans MS" panose="030F0702030302020204" pitchFamily="66" charset="0"/>
                <a:ea typeface="Calibri" panose="020F0502020204030204" pitchFamily="34" charset="0"/>
                <a:cs typeface="Calibri" panose="020F0502020204030204" pitchFamily="34" charset="0"/>
              </a:rPr>
              <a:t>算力任务</a:t>
            </a:r>
            <a:r>
              <a:rPr lang="zh-CN" altLang="en-US" dirty="0">
                <a:latin typeface="Comic Sans MS" panose="030F0702030302020204" pitchFamily="66" charset="0"/>
                <a:ea typeface="Calibri" panose="020F0502020204030204" pitchFamily="34" charset="0"/>
                <a:cs typeface="Calibri" panose="020F0502020204030204" pitchFamily="34" charset="0"/>
              </a:rPr>
              <a:t>对</a:t>
            </a:r>
            <a:r>
              <a:rPr lang="zh-CN" altLang="en-US" dirty="0">
                <a:solidFill>
                  <a:srgbClr val="FF0000"/>
                </a:solidFill>
                <a:latin typeface="Comic Sans MS" panose="030F0702030302020204" pitchFamily="66" charset="0"/>
                <a:ea typeface="Calibri" panose="020F0502020204030204" pitchFamily="34" charset="0"/>
                <a:cs typeface="Calibri" panose="020F0502020204030204" pitchFamily="34" charset="0"/>
              </a:rPr>
              <a:t>具体计算结点</a:t>
            </a:r>
            <a:endParaRPr lang="en-US" altLang="zh-CN" dirty="0">
              <a:solidFill>
                <a:srgbClr val="FF0000"/>
              </a:solidFill>
              <a:latin typeface="Comic Sans MS" panose="030F0702030302020204" pitchFamily="66" charset="0"/>
              <a:ea typeface="Calibri" panose="020F0502020204030204" pitchFamily="34" charset="0"/>
              <a:cs typeface="Calibri" panose="020F0502020204030204" pitchFamily="34" charset="0"/>
            </a:endParaRPr>
          </a:p>
          <a:p>
            <a:pPr lvl="3"/>
            <a:r>
              <a:rPr lang="zh-CN" altLang="en-US" dirty="0">
                <a:latin typeface="Comic Sans MS" panose="030F0702030302020204" pitchFamily="66" charset="0"/>
                <a:ea typeface="Calibri" panose="020F0502020204030204" pitchFamily="34" charset="0"/>
                <a:cs typeface="Calibri" panose="020F0502020204030204" pitchFamily="34" charset="0"/>
              </a:rPr>
              <a:t>比如：同一网络配置下，有不同算力结点，</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3"/>
            <a:r>
              <a:rPr lang="en-US" altLang="zh-CN" dirty="0">
                <a:latin typeface="Comic Sans MS" panose="030F0702030302020204" pitchFamily="66" charset="0"/>
                <a:ea typeface="Calibri" panose="020F0502020204030204" pitchFamily="34" charset="0"/>
                <a:cs typeface="Calibri" panose="020F0502020204030204" pitchFamily="34" charset="0"/>
              </a:rPr>
              <a:t>    </a:t>
            </a:r>
            <a:r>
              <a:rPr lang="zh-CN" altLang="en-US" dirty="0">
                <a:latin typeface="Comic Sans MS" panose="030F0702030302020204" pitchFamily="66" charset="0"/>
                <a:ea typeface="Calibri" panose="020F0502020204030204" pitchFamily="34" charset="0"/>
                <a:cs typeface="Calibri" panose="020F0502020204030204" pitchFamily="34" charset="0"/>
              </a:rPr>
              <a:t>‘</a:t>
            </a:r>
            <a:r>
              <a:rPr lang="en-US" altLang="zh-CN" dirty="0">
                <a:latin typeface="Comic Sans MS" panose="030F0702030302020204" pitchFamily="66" charset="0"/>
                <a:ea typeface="Calibri" panose="020F0502020204030204" pitchFamily="34" charset="0"/>
                <a:cs typeface="Calibri" panose="020F0502020204030204" pitchFamily="34" charset="0"/>
              </a:rPr>
              <a:t>desktop-cpu-corei7-7820x-fp32</a:t>
            </a:r>
            <a:r>
              <a:rPr lang="zh-CN" altLang="en-US" dirty="0">
                <a:latin typeface="Comic Sans MS" panose="030F0702030302020204" pitchFamily="66" charset="0"/>
                <a:ea typeface="Calibri" panose="020F0502020204030204" pitchFamily="34" charset="0"/>
                <a:cs typeface="Calibri" panose="020F0502020204030204" pitchFamily="34" charset="0"/>
              </a:rPr>
              <a:t>’，‘</a:t>
            </a:r>
            <a:r>
              <a:rPr lang="en-US" altLang="zh-CN" dirty="0">
                <a:latin typeface="Comic Sans MS" panose="030F0702030302020204" pitchFamily="66" charset="0"/>
                <a:ea typeface="Calibri" panose="020F0502020204030204" pitchFamily="34" charset="0"/>
                <a:cs typeface="Calibri" panose="020F0502020204030204" pitchFamily="34" charset="0"/>
              </a:rPr>
              <a:t>mobile-cpu-snapdragon-450-contex-a53-int8</a:t>
            </a:r>
            <a:r>
              <a:rPr lang="zh-CN" altLang="en-US" dirty="0">
                <a:latin typeface="Comic Sans MS" panose="030F0702030302020204" pitchFamily="66" charset="0"/>
                <a:ea typeface="Calibri" panose="020F0502020204030204" pitchFamily="34" charset="0"/>
                <a:cs typeface="Calibri" panose="020F0502020204030204" pitchFamily="34" charset="0"/>
              </a:rPr>
              <a:t>’</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3"/>
            <a:r>
              <a:rPr lang="zh-CN" altLang="en-US" dirty="0">
                <a:latin typeface="Comic Sans MS" panose="030F0702030302020204" pitchFamily="66" charset="0"/>
                <a:ea typeface="Calibri" panose="020F0502020204030204" pitchFamily="34" charset="0"/>
                <a:cs typeface="Calibri" panose="020F0502020204030204" pitchFamily="34" charset="0"/>
              </a:rPr>
              <a:t>做法</a:t>
            </a:r>
            <a:r>
              <a:rPr lang="en-US" altLang="zh-CN" dirty="0">
                <a:latin typeface="Comic Sans MS" panose="030F0702030302020204" pitchFamily="66" charset="0"/>
                <a:ea typeface="Calibri" panose="020F0502020204030204" pitchFamily="34" charset="0"/>
                <a:cs typeface="Calibri" panose="020F0502020204030204" pitchFamily="34" charset="0"/>
              </a:rPr>
              <a:t>1</a:t>
            </a:r>
            <a:r>
              <a:rPr lang="zh-CN" altLang="en-US" dirty="0">
                <a:latin typeface="Comic Sans MS" panose="030F0702030302020204" pitchFamily="66" charset="0"/>
                <a:ea typeface="Calibri" panose="020F0502020204030204" pitchFamily="34" charset="0"/>
                <a:cs typeface="Calibri" panose="020F0502020204030204" pitchFamily="34" charset="0"/>
              </a:rPr>
              <a:t>：</a:t>
            </a:r>
            <a:r>
              <a:rPr lang="en-US" altLang="zh-CN" dirty="0">
                <a:latin typeface="Comic Sans MS" panose="030F0702030302020204" pitchFamily="66" charset="0"/>
                <a:ea typeface="Calibri" panose="020F0502020204030204" pitchFamily="34" charset="0"/>
                <a:cs typeface="Calibri" panose="020F0502020204030204" pitchFamily="34" charset="0"/>
              </a:rPr>
              <a:t>[0, 1, 2, 1, 4]  [0]  0.975</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3"/>
            <a:r>
              <a:rPr lang="en-US" altLang="zh-CN" dirty="0">
                <a:latin typeface="Comic Sans MS" panose="030F0702030302020204" pitchFamily="66" charset="0"/>
                <a:ea typeface="Calibri" panose="020F0502020204030204" pitchFamily="34" charset="0"/>
                <a:cs typeface="Calibri" panose="020F0502020204030204" pitchFamily="34" charset="0"/>
              </a:rPr>
              <a:t>            [1, 0, 4, 3, 2]  [1]  0.944</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3"/>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3"/>
            <a:r>
              <a:rPr lang="zh-CN" altLang="en-US" dirty="0">
                <a:latin typeface="Comic Sans MS" panose="030F0702030302020204" pitchFamily="66" charset="0"/>
                <a:ea typeface="Calibri" panose="020F0502020204030204" pitchFamily="34" charset="0"/>
                <a:cs typeface="Calibri" panose="020F0502020204030204" pitchFamily="34" charset="0"/>
              </a:rPr>
              <a:t>做法</a:t>
            </a:r>
            <a:r>
              <a:rPr lang="en-US" altLang="zh-CN" dirty="0">
                <a:latin typeface="Comic Sans MS" panose="030F0702030302020204" pitchFamily="66" charset="0"/>
                <a:ea typeface="Calibri" panose="020F0502020204030204" pitchFamily="34" charset="0"/>
                <a:cs typeface="Calibri" panose="020F0502020204030204" pitchFamily="34" charset="0"/>
              </a:rPr>
              <a:t>2</a:t>
            </a:r>
            <a:r>
              <a:rPr lang="zh-CN" altLang="en-US" dirty="0">
                <a:latin typeface="Comic Sans MS" panose="030F0702030302020204" pitchFamily="66" charset="0"/>
                <a:ea typeface="Calibri" panose="020F0502020204030204" pitchFamily="34" charset="0"/>
                <a:cs typeface="Calibri" panose="020F0502020204030204" pitchFamily="34" charset="0"/>
              </a:rPr>
              <a:t>：</a:t>
            </a:r>
            <a:r>
              <a:rPr lang="en-US" altLang="zh-CN" dirty="0">
                <a:latin typeface="Comic Sans MS" panose="030F0702030302020204" pitchFamily="66" charset="0"/>
                <a:ea typeface="Calibri" panose="020F0502020204030204" pitchFamily="34" charset="0"/>
                <a:cs typeface="Calibri" panose="020F0502020204030204" pitchFamily="34" charset="0"/>
              </a:rPr>
              <a:t>[0, 1, 2, 1, 4]  [0, 1, 1, 2, 2]  0.815    </a:t>
            </a:r>
            <a:r>
              <a:rPr lang="zh-CN" altLang="en-US" dirty="0">
                <a:solidFill>
                  <a:srgbClr val="FF0000"/>
                </a:solidFill>
                <a:latin typeface="Comic Sans MS" panose="030F0702030302020204" pitchFamily="66" charset="0"/>
                <a:ea typeface="Calibri" panose="020F0502020204030204" pitchFamily="34" charset="0"/>
                <a:cs typeface="Calibri" panose="020F0502020204030204" pitchFamily="34" charset="0"/>
              </a:rPr>
              <a:t>（计算节点单独构建嵌入）</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3"/>
            <a:r>
              <a:rPr lang="en-US" altLang="zh-CN" dirty="0">
                <a:latin typeface="Comic Sans MS" panose="030F0702030302020204" pitchFamily="66" charset="0"/>
                <a:ea typeface="Calibri" panose="020F0502020204030204" pitchFamily="34" charset="0"/>
                <a:cs typeface="Calibri" panose="020F0502020204030204" pitchFamily="34" charset="0"/>
              </a:rPr>
              <a:t>            [1, 0, 4, 3, 2]  [0, 3, 1, 0, 1]  0.875   </a:t>
            </a:r>
            <a:r>
              <a:rPr lang="zh-CN" altLang="en-US" dirty="0">
                <a:solidFill>
                  <a:srgbClr val="FF0000"/>
                </a:solidFill>
                <a:latin typeface="Comic Sans MS" panose="030F0702030302020204" pitchFamily="66" charset="0"/>
                <a:ea typeface="Calibri" panose="020F0502020204030204" pitchFamily="34" charset="0"/>
                <a:cs typeface="Calibri" panose="020F0502020204030204" pitchFamily="34" charset="0"/>
              </a:rPr>
              <a:t>（计算节点拆解构建嵌入）</a:t>
            </a:r>
            <a:endParaRPr lang="en-US" altLang="zh-CN" dirty="0">
              <a:solidFill>
                <a:srgbClr val="FF0000"/>
              </a:solidFill>
              <a:latin typeface="Comic Sans MS" panose="030F0702030302020204" pitchFamily="66" charset="0"/>
              <a:ea typeface="Calibri" panose="020F0502020204030204" pitchFamily="34" charset="0"/>
              <a:cs typeface="Calibri" panose="020F0502020204030204" pitchFamily="34" charset="0"/>
            </a:endParaRPr>
          </a:p>
          <a:p>
            <a:pPr lvl="3"/>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r>
              <a:rPr lang="zh-CN" altLang="en-US" dirty="0">
                <a:solidFill>
                  <a:schemeClr val="tx1"/>
                </a:solidFill>
                <a:latin typeface="Comic Sans MS" panose="030F0702030302020204" pitchFamily="66" charset="0"/>
                <a:ea typeface="Calibri" panose="020F0502020204030204" pitchFamily="34" charset="0"/>
                <a:cs typeface="Calibri" panose="020F0502020204030204" pitchFamily="34" charset="0"/>
              </a:rPr>
              <a:t>实验结论：</a:t>
            </a:r>
            <a:r>
              <a:rPr lang="zh-CN" altLang="en-US" sz="3200" dirty="0">
                <a:solidFill>
                  <a:srgbClr val="FF0000"/>
                </a:solidFill>
                <a:latin typeface="Comic Sans MS" panose="030F0702030302020204" pitchFamily="66" charset="0"/>
                <a:ea typeface="Calibri" panose="020F0502020204030204" pitchFamily="34" charset="0"/>
                <a:cs typeface="Calibri" panose="020F0502020204030204" pitchFamily="34" charset="0"/>
              </a:rPr>
              <a:t>拆解做嵌入效果更好。</a:t>
            </a:r>
            <a:endParaRPr lang="en-US" altLang="zh-CN" sz="3200" dirty="0">
              <a:solidFill>
                <a:srgbClr val="FF0000"/>
              </a:solidFill>
              <a:latin typeface="Comic Sans MS" panose="030F0702030302020204" pitchFamily="66"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l"/>
            </a:pPr>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p:txBody>
      </p:sp>
      <p:pic>
        <p:nvPicPr>
          <p:cNvPr id="16" name="图片 15"/>
          <p:cNvPicPr>
            <a:picLocks noChangeAspect="1"/>
          </p:cNvPicPr>
          <p:nvPr/>
        </p:nvPicPr>
        <p:blipFill>
          <a:blip r:embed="rId4"/>
          <a:stretch>
            <a:fillRect/>
          </a:stretch>
        </p:blipFill>
        <p:spPr>
          <a:xfrm>
            <a:off x="5760762" y="1063869"/>
            <a:ext cx="6101506" cy="163875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3719288" cy="461665"/>
          </a:xfrm>
          <a:prstGeom prst="rect">
            <a:avLst/>
          </a:prstGeom>
        </p:spPr>
        <p:txBody>
          <a:bodyPr wrap="none" rtlCol="0">
            <a:spAutoFit/>
          </a:bodyPr>
          <a:lstStyle/>
          <a:p>
            <a:pPr algn="l"/>
            <a:r>
              <a:rPr lang="en-US" sz="2400" dirty="0">
                <a:solidFill>
                  <a:srgbClr val="000000"/>
                </a:solidFill>
                <a:latin typeface="Comic Sans MS" panose="030F0702030302020204" pitchFamily="66" charset="0"/>
                <a:ea typeface="Comic Sans MS" panose="030F0702030302020204" pitchFamily="66" charset="0"/>
                <a:cs typeface="Comic Sans MS" panose="030F0702030302020204" pitchFamily="66" charset="0"/>
              </a:rPr>
              <a:t>Performance Comparison</a:t>
            </a:r>
            <a:endParaRPr lang="en-US" sz="2400" dirty="0">
              <a:solidFill>
                <a:srgbClr val="000000"/>
              </a:solidFill>
              <a:latin typeface="Comic Sans MS" panose="030F0702030302020204" pitchFamily="66" charset="0"/>
              <a:ea typeface="Comic Sans MS" panose="030F0702030302020204" pitchFamily="66" charset="0"/>
              <a:cs typeface="Comic Sans MS" panose="030F0702030302020204" pitchFamily="66" charset="0"/>
            </a:endParaRPr>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sp>
        <p:nvSpPr>
          <p:cNvPr id="16" name="文本框 15"/>
          <p:cNvSpPr txBox="1"/>
          <p:nvPr/>
        </p:nvSpPr>
        <p:spPr>
          <a:xfrm>
            <a:off x="1331406" y="5706112"/>
            <a:ext cx="6096000" cy="369332"/>
          </a:xfrm>
          <a:prstGeom prst="rect">
            <a:avLst/>
          </a:prstGeom>
          <a:noFill/>
        </p:spPr>
        <p:txBody>
          <a:bodyPr wrap="square">
            <a:spAutoFit/>
          </a:bodyPr>
          <a:lstStyle/>
          <a:p>
            <a:pPr marL="742950" lvl="1" indent="-285750">
              <a:buFont typeface="Wingdings" panose="05000000000000000000" pitchFamily="2" charset="2"/>
              <a:buChar char="l"/>
            </a:pPr>
            <a:r>
              <a:rPr lang="zh-CN" altLang="en-US" dirty="0">
                <a:solidFill>
                  <a:schemeClr val="tx1"/>
                </a:solidFill>
                <a:latin typeface="Comic Sans MS" panose="030F0702030302020204" pitchFamily="66" charset="0"/>
                <a:ea typeface="Calibri" panose="020F0502020204030204" pitchFamily="34" charset="0"/>
                <a:cs typeface="Calibri" panose="020F0502020204030204" pitchFamily="34" charset="0"/>
              </a:rPr>
              <a:t>实验结论：</a:t>
            </a:r>
            <a:r>
              <a:rPr lang="zh-CN" altLang="en-US" sz="1800" dirty="0">
                <a:solidFill>
                  <a:srgbClr val="FF0000"/>
                </a:solidFill>
                <a:latin typeface="Comic Sans MS" panose="030F0702030302020204" pitchFamily="66" charset="0"/>
                <a:ea typeface="Calibri" panose="020F0502020204030204" pitchFamily="34" charset="0"/>
                <a:cs typeface="Calibri" panose="020F0502020204030204" pitchFamily="34" charset="0"/>
              </a:rPr>
              <a:t>拆解做嵌入效果更好。</a:t>
            </a:r>
            <a:endParaRPr lang="en-US" altLang="zh-CN" sz="1800" dirty="0">
              <a:solidFill>
                <a:srgbClr val="FF0000"/>
              </a:solidFill>
              <a:latin typeface="Comic Sans MS" panose="030F0702030302020204" pitchFamily="66" charset="0"/>
              <a:ea typeface="Calibri" panose="020F0502020204030204" pitchFamily="34" charset="0"/>
              <a:cs typeface="Calibri" panose="020F0502020204030204" pitchFamily="34" charset="0"/>
            </a:endParaRPr>
          </a:p>
        </p:txBody>
      </p:sp>
      <p:pic>
        <p:nvPicPr>
          <p:cNvPr id="3" name="图片 2"/>
          <p:cNvPicPr>
            <a:picLocks noChangeAspect="1"/>
          </p:cNvPicPr>
          <p:nvPr/>
        </p:nvPicPr>
        <p:blipFill>
          <a:blip r:embed="rId4"/>
          <a:stretch>
            <a:fillRect/>
          </a:stretch>
        </p:blipFill>
        <p:spPr>
          <a:xfrm>
            <a:off x="0" y="2453282"/>
            <a:ext cx="12058650" cy="2752725"/>
          </a:xfrm>
          <a:prstGeom prst="rect">
            <a:avLst/>
          </a:prstGeom>
        </p:spPr>
      </p:pic>
      <p:sp>
        <p:nvSpPr>
          <p:cNvPr id="17" name="矩形 16"/>
          <p:cNvSpPr/>
          <p:nvPr/>
        </p:nvSpPr>
        <p:spPr>
          <a:xfrm>
            <a:off x="3503712" y="3961888"/>
            <a:ext cx="1093187" cy="2975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575720" y="4759494"/>
            <a:ext cx="1093187" cy="2975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p:nvPr/>
        </p:nvCxnSpPr>
        <p:spPr>
          <a:xfrm flipH="1">
            <a:off x="4596899" y="3356992"/>
            <a:ext cx="851029" cy="6048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4668907" y="4114288"/>
            <a:ext cx="851029" cy="6048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2339102" cy="523220"/>
          </a:xfrm>
          <a:prstGeom prst="rect">
            <a:avLst/>
          </a:prstGeom>
        </p:spPr>
        <p:txBody>
          <a:bodyPr wrap="none" rtlCol="0">
            <a:spAutoFit/>
          </a:bodyPr>
          <a:lstStyle/>
          <a:p>
            <a:r>
              <a:rPr lang="zh-CN" altLang="en-US" sz="2800" b="1" dirty="0"/>
              <a:t>信息增强模块</a:t>
            </a:r>
            <a:endParaRPr lang="en-US" sz="2800" b="1" dirty="0"/>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sp>
        <p:nvSpPr>
          <p:cNvPr id="14" name="文本框 13"/>
          <p:cNvSpPr txBox="1"/>
          <p:nvPr/>
        </p:nvSpPr>
        <p:spPr>
          <a:xfrm>
            <a:off x="329732" y="1344750"/>
            <a:ext cx="11711065" cy="5513250"/>
          </a:xfrm>
          <a:prstGeom prst="rect">
            <a:avLst/>
          </a:prstGeom>
        </p:spPr>
        <p:txBody>
          <a:bodyPr wrap="square" rtlCol="0">
            <a:noAutofit/>
          </a:bodyPr>
          <a:lstStyle/>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何为影响计算延迟的因素：</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框架支持运行库的版本</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处理器速度，核速，内存容量，带宽</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并行计算能力，包括线程数目</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设备存储速度，读写操作能力，</a:t>
            </a:r>
            <a:r>
              <a:rPr lang="en-US" altLang="zh-CN" dirty="0">
                <a:latin typeface="Comic Sans MS" panose="030F0702030302020204" pitchFamily="66" charset="0"/>
                <a:ea typeface="Calibri" panose="020F0502020204030204" pitchFamily="34" charset="0"/>
                <a:cs typeface="Calibri" panose="020F0502020204030204" pitchFamily="34" charset="0"/>
              </a:rPr>
              <a:t>IO</a:t>
            </a:r>
            <a:r>
              <a:rPr lang="zh-CN" altLang="en-US" dirty="0">
                <a:latin typeface="Comic Sans MS" panose="030F0702030302020204" pitchFamily="66" charset="0"/>
                <a:ea typeface="Calibri" panose="020F0502020204030204" pitchFamily="34" charset="0"/>
                <a:cs typeface="Calibri" panose="020F0502020204030204" pitchFamily="34" charset="0"/>
              </a:rPr>
              <a:t>能力上限</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做法：将上述信息作为我们的模型的特征输入，</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3"/>
            <a:r>
              <a:rPr lang="en-US" altLang="zh-CN" dirty="0">
                <a:latin typeface="Comic Sans MS" panose="030F0702030302020204" pitchFamily="66" charset="0"/>
                <a:ea typeface="Calibri" panose="020F0502020204030204" pitchFamily="34" charset="0"/>
                <a:cs typeface="Calibri" panose="020F0502020204030204" pitchFamily="34" charset="0"/>
              </a:rPr>
              <a:t>  	       </a:t>
            </a:r>
            <a:r>
              <a:rPr lang="zh-CN" altLang="en-US" dirty="0">
                <a:latin typeface="Comic Sans MS" panose="030F0702030302020204" pitchFamily="66" charset="0"/>
                <a:ea typeface="Calibri" panose="020F0502020204030204" pitchFamily="34" charset="0"/>
                <a:cs typeface="Calibri" panose="020F0502020204030204" pitchFamily="34" charset="0"/>
              </a:rPr>
              <a:t>将极其有利于模型迅速抓住计算延迟的影响因子</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3"/>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3"/>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3"/>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3"/>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3"/>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3"/>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3"/>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3"/>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3"/>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3"/>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3"/>
            <a:r>
              <a:rPr lang="zh-CN" altLang="en-US" dirty="0">
                <a:latin typeface="Comic Sans MS" panose="030F0702030302020204" pitchFamily="66" charset="0"/>
                <a:ea typeface="Calibri" panose="020F0502020204030204" pitchFamily="34" charset="0"/>
                <a:cs typeface="Calibri" panose="020F0502020204030204" pitchFamily="34" charset="0"/>
              </a:rPr>
              <a:t>缺点非常明显：人工收集，并不符合</a:t>
            </a:r>
            <a:r>
              <a:rPr lang="en-US" altLang="zh-CN" dirty="0">
                <a:latin typeface="Comic Sans MS" panose="030F0702030302020204" pitchFamily="66" charset="0"/>
                <a:ea typeface="Calibri" panose="020F0502020204030204" pitchFamily="34" charset="0"/>
                <a:cs typeface="Calibri" panose="020F0502020204030204" pitchFamily="34" charset="0"/>
              </a:rPr>
              <a:t>Inductive</a:t>
            </a:r>
            <a:r>
              <a:rPr lang="zh-CN" altLang="en-US" dirty="0">
                <a:latin typeface="Comic Sans MS" panose="030F0702030302020204" pitchFamily="66" charset="0"/>
                <a:ea typeface="Calibri" panose="020F0502020204030204" pitchFamily="34" charset="0"/>
                <a:cs typeface="Calibri" panose="020F0502020204030204" pitchFamily="34" charset="0"/>
              </a:rPr>
              <a:t>的指标，无法应对新到来的设备</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p:txBody>
      </p:sp>
      <p:pic>
        <p:nvPicPr>
          <p:cNvPr id="2" name="图片 1"/>
          <p:cNvPicPr>
            <a:picLocks noChangeAspect="1"/>
          </p:cNvPicPr>
          <p:nvPr/>
        </p:nvPicPr>
        <p:blipFill>
          <a:blip r:embed="rId4"/>
          <a:stretch>
            <a:fillRect/>
          </a:stretch>
        </p:blipFill>
        <p:spPr>
          <a:xfrm>
            <a:off x="259527" y="3573016"/>
            <a:ext cx="11711065" cy="269165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6323338" y="1078560"/>
            <a:ext cx="5555666" cy="4126649"/>
          </a:xfrm>
          <a:prstGeom prst="rect">
            <a:avLst/>
          </a:prstGeom>
        </p:spPr>
      </p:pic>
      <p:pic>
        <p:nvPicPr>
          <p:cNvPr id="7" name="图片 6" descr="upload_post_object_v2_304173346"/>
          <p:cNvPicPr>
            <a:picLocks noChangeAspect="1"/>
          </p:cNvPicPr>
          <p:nvPr/>
        </p:nvPicPr>
        <p:blipFill>
          <a:blip r:embed="rId2"/>
          <a:stretch>
            <a:fillRect/>
          </a:stretch>
        </p:blipFill>
        <p:spPr>
          <a:xfrm>
            <a:off x="446142" y="836712"/>
            <a:ext cx="423470" cy="553792"/>
          </a:xfrm>
          <a:prstGeom prst="rect">
            <a:avLst/>
          </a:prstGeom>
        </p:spPr>
      </p:pic>
      <p:pic>
        <p:nvPicPr>
          <p:cNvPr id="4" name="图片 3" descr="upload_post_object_v2_857280309"/>
          <p:cNvPicPr>
            <a:picLocks noChangeAspect="1"/>
          </p:cNvPicPr>
          <p:nvPr/>
        </p:nvPicPr>
        <p:blipFill>
          <a:blip r:embed="rId3"/>
          <a:stretch>
            <a:fillRect/>
          </a:stretch>
        </p:blipFill>
        <p:spPr>
          <a:xfrm>
            <a:off x="11277583" y="30941"/>
            <a:ext cx="838288" cy="725831"/>
          </a:xfrm>
          <a:prstGeom prst="rect">
            <a:avLst/>
          </a:prstGeom>
        </p:spPr>
      </p:pic>
      <p:pic>
        <p:nvPicPr>
          <p:cNvPr id="5" name="图片 4"/>
          <p:cNvPicPr>
            <a:picLocks noChangeAspect="1"/>
          </p:cNvPicPr>
          <p:nvPr/>
        </p:nvPicPr>
        <p:blipFill>
          <a:blip r:embed="rId4"/>
          <a:stretch>
            <a:fillRect/>
          </a:stretch>
        </p:blipFill>
        <p:spPr>
          <a:xfrm>
            <a:off x="10344472" y="30940"/>
            <a:ext cx="731782" cy="725831"/>
          </a:xfrm>
          <a:prstGeom prst="rect">
            <a:avLst/>
          </a:prstGeom>
        </p:spPr>
      </p:pic>
      <p:sp>
        <p:nvSpPr>
          <p:cNvPr id="14" name="文本框 13"/>
          <p:cNvSpPr txBox="1"/>
          <p:nvPr/>
        </p:nvSpPr>
        <p:spPr>
          <a:xfrm>
            <a:off x="329732" y="2060848"/>
            <a:ext cx="11711065" cy="4797152"/>
          </a:xfrm>
          <a:prstGeom prst="rect">
            <a:avLst/>
          </a:prstGeom>
        </p:spPr>
        <p:txBody>
          <a:bodyPr wrap="square" rtlCol="0">
            <a:noAutofit/>
          </a:bodyPr>
          <a:lstStyle/>
          <a:p>
            <a:pPr marL="742950" lvl="1"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启发于</a:t>
            </a:r>
            <a:r>
              <a:rPr lang="en-US" altLang="zh-CN" dirty="0" err="1">
                <a:latin typeface="Comic Sans MS" panose="030F0702030302020204" pitchFamily="66" charset="0"/>
                <a:ea typeface="Calibri" panose="020F0502020204030204" pitchFamily="34" charset="0"/>
                <a:cs typeface="Calibri" panose="020F0502020204030204" pitchFamily="34" charset="0"/>
              </a:rPr>
              <a:t>LLRec</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利用大模型语言尝试做数据集信息增强，</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657350" lvl="3"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大模型语言做上下文信息补充</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657350" lvl="3"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这样我们可以灵活应对各种新到来计算结点</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2114550" lvl="4"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甚至不必对新计算节点构建嵌入训练</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2114550" lvl="4"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实现</a:t>
            </a:r>
            <a:r>
              <a:rPr lang="en-US" altLang="zh-CN" dirty="0">
                <a:latin typeface="Comic Sans MS" panose="030F0702030302020204" pitchFamily="66" charset="0"/>
                <a:ea typeface="Calibri" panose="020F0502020204030204" pitchFamily="34" charset="0"/>
                <a:cs typeface="Calibri" panose="020F0502020204030204" pitchFamily="34" charset="0"/>
              </a:rPr>
              <a:t>inductive</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2114550" lvl="4"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高效</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657350" lvl="3"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问题就落在大模型语言的一个实现</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3"/>
            <a:r>
              <a:rPr lang="en-US" altLang="zh-CN" dirty="0">
                <a:latin typeface="Comic Sans MS" panose="030F0702030302020204" pitchFamily="66" charset="0"/>
                <a:ea typeface="Calibri" panose="020F0502020204030204" pitchFamily="34" charset="0"/>
                <a:cs typeface="Calibri" panose="020F0502020204030204" pitchFamily="34" charset="0"/>
              </a:rPr>
              <a:t>	</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p:txBody>
      </p:sp>
      <p:pic>
        <p:nvPicPr>
          <p:cNvPr id="17" name="图片 16"/>
          <p:cNvPicPr>
            <a:picLocks noChangeAspect="1"/>
          </p:cNvPicPr>
          <p:nvPr/>
        </p:nvPicPr>
        <p:blipFill>
          <a:blip r:embed="rId5"/>
          <a:stretch>
            <a:fillRect/>
          </a:stretch>
        </p:blipFill>
        <p:spPr>
          <a:xfrm>
            <a:off x="4969798" y="5013315"/>
            <a:ext cx="1358275" cy="1658312"/>
          </a:xfrm>
          <a:prstGeom prst="rect">
            <a:avLst/>
          </a:prstGeom>
        </p:spPr>
      </p:pic>
      <p:sp>
        <p:nvSpPr>
          <p:cNvPr id="2" name="文本框 1"/>
          <p:cNvSpPr txBox="1"/>
          <p:nvPr/>
        </p:nvSpPr>
        <p:spPr>
          <a:xfrm>
            <a:off x="1168100" y="883085"/>
            <a:ext cx="2339102" cy="523220"/>
          </a:xfrm>
          <a:prstGeom prst="rect">
            <a:avLst/>
          </a:prstGeom>
        </p:spPr>
        <p:txBody>
          <a:bodyPr wrap="none" rtlCol="0">
            <a:spAutoFit/>
          </a:bodyPr>
          <a:lstStyle/>
          <a:p>
            <a:pPr algn="l"/>
            <a:r>
              <a:rPr lang="zh-CN" altLang="en-US" sz="2800" b="1" dirty="0"/>
              <a:t>信息增强模块</a:t>
            </a:r>
            <a:endParaRPr lang="en-US" sz="28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sp>
        <p:nvSpPr>
          <p:cNvPr id="3" name="文本框 2"/>
          <p:cNvSpPr txBox="1"/>
          <p:nvPr/>
        </p:nvSpPr>
        <p:spPr>
          <a:xfrm>
            <a:off x="1199455" y="2132856"/>
            <a:ext cx="10078127" cy="3970318"/>
          </a:xfrm>
          <a:prstGeom prst="rect">
            <a:avLst/>
          </a:prstGeom>
          <a:noFill/>
        </p:spPr>
        <p:txBody>
          <a:bodyPr wrap="square" rtlCol="0">
            <a:spAutoFit/>
          </a:bodyPr>
          <a:lstStyle>
            <a:defPPr>
              <a:defRPr lang="zh-CN"/>
            </a:defPPr>
          </a:lstStyle>
          <a:p>
            <a:r>
              <a:rPr lang="en-US" altLang="zh-CN" b="1" dirty="0"/>
              <a:t>CPU</a:t>
            </a:r>
            <a:r>
              <a:rPr lang="zh-CN" altLang="en-US" b="1" dirty="0"/>
              <a:t>影响因素</a:t>
            </a:r>
            <a:r>
              <a:rPr lang="en-US" altLang="zh-CN" b="1" dirty="0"/>
              <a:t>(</a:t>
            </a:r>
            <a:r>
              <a:rPr lang="zh-CN" altLang="en-US" b="1" dirty="0"/>
              <a:t>先测试）：</a:t>
            </a:r>
            <a:r>
              <a:rPr lang="zh-CN" altLang="zh-CN" b="1" dirty="0"/>
              <a:t>CPU时钟频率::最大睿频频率::核心数::线程数::三级缓存::最大内存带宽</a:t>
            </a:r>
            <a:endParaRPr lang="zh-CN" altLang="zh-CN" b="1" dirty="0"/>
          </a:p>
          <a:p>
            <a:endParaRPr lang="en-US" altLang="zh-CN" b="1" dirty="0"/>
          </a:p>
          <a:p>
            <a:r>
              <a:rPr lang="en-US" altLang="zh-CN" b="1" dirty="0"/>
              <a:t>GPU</a:t>
            </a:r>
            <a:r>
              <a:rPr lang="zh-CN" altLang="en-US" b="1" dirty="0"/>
              <a:t>影响因素</a:t>
            </a:r>
            <a:r>
              <a:rPr lang="en-US" altLang="zh-CN" b="1" dirty="0"/>
              <a:t>(</a:t>
            </a:r>
            <a:r>
              <a:rPr lang="zh-CN" altLang="en-US" b="1" dirty="0"/>
              <a:t>先测试） ：</a:t>
            </a:r>
            <a:r>
              <a:rPr lang="zh-CN" altLang="zh-CN" b="1" dirty="0"/>
              <a:t>流处理器数量::核芯频率::显存::位宽</a:t>
            </a:r>
            <a:r>
              <a:rPr lang="zh-CN" altLang="en-US" b="1" dirty="0"/>
              <a:t> </a:t>
            </a:r>
            <a:endParaRPr lang="en-US" altLang="zh-CN" b="1" dirty="0"/>
          </a:p>
          <a:p>
            <a:endParaRPr lang="en-US" altLang="zh-CN" dirty="0"/>
          </a:p>
          <a:p>
            <a:endParaRPr lang="en-US" altLang="zh-CN" dirty="0"/>
          </a:p>
          <a:p>
            <a:r>
              <a:rPr lang="en-US" altLang="zh-CN" dirty="0"/>
              <a:t>TPU</a:t>
            </a:r>
            <a:r>
              <a:rPr lang="zh-CN" altLang="en-US" dirty="0">
                <a:latin typeface="Söhne"/>
              </a:rPr>
              <a:t>影响因素：矩阵乘法性能</a:t>
            </a:r>
            <a:r>
              <a:rPr lang="en-US" altLang="zh-CN" dirty="0">
                <a:latin typeface="Söhne"/>
              </a:rPr>
              <a:t>::</a:t>
            </a:r>
            <a:r>
              <a:rPr lang="zh-CN" altLang="en-US" dirty="0">
                <a:latin typeface="Söhne"/>
              </a:rPr>
              <a:t>硬件架构</a:t>
            </a:r>
            <a:r>
              <a:rPr lang="en-US" altLang="zh-CN" dirty="0">
                <a:latin typeface="Söhne"/>
              </a:rPr>
              <a:t>::</a:t>
            </a:r>
            <a:r>
              <a:rPr lang="zh-CN" altLang="en-US" dirty="0">
                <a:latin typeface="Söhne"/>
              </a:rPr>
              <a:t>对特定深度学习框架的优化</a:t>
            </a:r>
            <a:r>
              <a:rPr lang="en-US" altLang="zh-CN" dirty="0">
                <a:latin typeface="Söhne"/>
              </a:rPr>
              <a:t>::</a:t>
            </a:r>
            <a:r>
              <a:rPr lang="zh-CN" altLang="en-US" dirty="0">
                <a:latin typeface="Söhne"/>
              </a:rPr>
              <a:t>内存带宽和容量</a:t>
            </a:r>
            <a:endParaRPr lang="en-US" altLang="zh-CN" dirty="0">
              <a:latin typeface="Söhne"/>
            </a:endParaRPr>
          </a:p>
          <a:p>
            <a:endParaRPr lang="en-US" altLang="zh-CN" dirty="0">
              <a:latin typeface="Söhne"/>
            </a:endParaRPr>
          </a:p>
          <a:p>
            <a:r>
              <a:rPr lang="en-US" altLang="zh-CN" dirty="0">
                <a:latin typeface="Söhne"/>
              </a:rPr>
              <a:t>DSP</a:t>
            </a:r>
            <a:r>
              <a:rPr lang="zh-CN" altLang="en-US" dirty="0">
                <a:latin typeface="Söhne"/>
              </a:rPr>
              <a:t>影响因素：时钟频率</a:t>
            </a:r>
            <a:r>
              <a:rPr lang="en-US" altLang="zh-CN" dirty="0">
                <a:latin typeface="Söhne"/>
              </a:rPr>
              <a:t>::</a:t>
            </a:r>
            <a:r>
              <a:rPr lang="zh-CN" altLang="en-US" dirty="0">
                <a:latin typeface="Söhne"/>
              </a:rPr>
              <a:t>硬件架构</a:t>
            </a:r>
            <a:r>
              <a:rPr lang="en-US" altLang="zh-CN" dirty="0">
                <a:latin typeface="Söhne"/>
              </a:rPr>
              <a:t>::</a:t>
            </a:r>
            <a:r>
              <a:rPr lang="zh-CN" altLang="en-US" dirty="0">
                <a:latin typeface="Söhne"/>
              </a:rPr>
              <a:t>浮点运算性能</a:t>
            </a:r>
            <a:r>
              <a:rPr lang="en-US" altLang="zh-CN" dirty="0">
                <a:latin typeface="Söhne"/>
              </a:rPr>
              <a:t>::</a:t>
            </a:r>
            <a:r>
              <a:rPr lang="zh-CN" altLang="en-US" dirty="0">
                <a:latin typeface="Söhne"/>
              </a:rPr>
              <a:t>内存带宽和缓存</a:t>
            </a:r>
            <a:endParaRPr lang="en-US" altLang="zh-CN" dirty="0">
              <a:latin typeface="Söhne"/>
            </a:endParaRPr>
          </a:p>
          <a:p>
            <a:endParaRPr lang="en-US" altLang="zh-CN" dirty="0">
              <a:latin typeface="Söhne"/>
            </a:endParaRPr>
          </a:p>
          <a:p>
            <a:r>
              <a:rPr lang="en-US" altLang="zh-CN" dirty="0">
                <a:latin typeface="Söhne"/>
              </a:rPr>
              <a:t>TPU:</a:t>
            </a:r>
            <a:r>
              <a:rPr lang="zh-CN" altLang="en-US" dirty="0">
                <a:latin typeface="Söhne"/>
              </a:rPr>
              <a:t>张量处理单元芯片</a:t>
            </a:r>
            <a:endParaRPr lang="en-US" altLang="zh-CN" dirty="0">
              <a:latin typeface="Söhne"/>
            </a:endParaRPr>
          </a:p>
          <a:p>
            <a:r>
              <a:rPr lang="en-US" altLang="zh-CN" dirty="0">
                <a:latin typeface="Söhne"/>
              </a:rPr>
              <a:t>DSP:</a:t>
            </a:r>
            <a:r>
              <a:rPr lang="zh-CN" altLang="en-US" dirty="0">
                <a:latin typeface="Söhne"/>
              </a:rPr>
              <a:t>数字信号处</a:t>
            </a:r>
            <a:r>
              <a:rPr lang="zh-CN" altLang="en-US" dirty="0"/>
              <a:t>理专用芯片</a:t>
            </a:r>
            <a:endParaRPr lang="en-US" altLang="zh-CN" dirty="0"/>
          </a:p>
          <a:p>
            <a:endParaRPr lang="en-US" altLang="zh-CN" dirty="0"/>
          </a:p>
          <a:p>
            <a:endParaRPr lang="en-US" altLang="zh-CN" dirty="0"/>
          </a:p>
          <a:p>
            <a:r>
              <a:rPr lang="zh-CN" altLang="en-US" dirty="0"/>
              <a:t>能够做的就是细化，手动捕获更多特征</a:t>
            </a:r>
            <a:endParaRPr lang="zh-CN" altLang="en-US" dirty="0"/>
          </a:p>
        </p:txBody>
      </p:sp>
      <p:sp>
        <p:nvSpPr>
          <p:cNvPr id="2" name="文本框 1"/>
          <p:cNvSpPr txBox="1"/>
          <p:nvPr/>
        </p:nvSpPr>
        <p:spPr>
          <a:xfrm>
            <a:off x="1168100" y="883085"/>
            <a:ext cx="2339102" cy="523220"/>
          </a:xfrm>
          <a:prstGeom prst="rect">
            <a:avLst/>
          </a:prstGeom>
        </p:spPr>
        <p:txBody>
          <a:bodyPr wrap="none" rtlCol="0">
            <a:spAutoFit/>
          </a:bodyPr>
          <a:lstStyle/>
          <a:p>
            <a:pPr algn="l"/>
            <a:r>
              <a:rPr lang="zh-CN" altLang="en-US" sz="2800" b="1" dirty="0"/>
              <a:t>信息增强模块</a:t>
            </a:r>
            <a:endParaRPr lang="en-US" sz="28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9115" y="1628924"/>
            <a:ext cx="11193770" cy="587565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背景与动机</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20000"/>
              </a:lnSpc>
              <a:buFont typeface="Arial" panose="020B0604020202020204" pitchFamily="34" charset="0"/>
              <a:buChar char="•"/>
            </a:pPr>
            <a:r>
              <a:rPr kumimoji="1" sz="2200" dirty="0">
                <a:latin typeface="Times New Roman" panose="02020603050405020304" pitchFamily="18" charset="0"/>
                <a:ea typeface="微软雅黑" panose="020B0503020204020204" pitchFamily="34" charset="-122"/>
                <a:cs typeface="Times New Roman" panose="02020603050405020304" pitchFamily="18" charset="0"/>
              </a:rPr>
              <a:t>网络流量测量的重要性：强调了网络流量测量在网络规划、管理和异常检测等多个领域的核心作用。</a:t>
            </a:r>
            <a:endParaRPr kumimoji="1" sz="22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20000"/>
              </a:lnSpc>
              <a:buFont typeface="Arial" panose="020B0604020202020204" pitchFamily="34" charset="0"/>
              <a:buChar char="•"/>
            </a:pPr>
            <a:r>
              <a:rPr kumimoji="1" lang="en-US" altLang="zh-CN" sz="2200" dirty="0">
                <a:latin typeface="Times New Roman" panose="02020603050405020304" pitchFamily="18" charset="0"/>
                <a:ea typeface="微软雅黑" panose="020B0503020204020204" pitchFamily="34" charset="-122"/>
                <a:cs typeface="Times New Roman" panose="02020603050405020304" pitchFamily="18" charset="0"/>
              </a:rPr>
              <a:t>面临</a:t>
            </a:r>
            <a:r>
              <a:rPr kumimoji="1" sz="2200" dirty="0">
                <a:latin typeface="Times New Roman" panose="02020603050405020304" pitchFamily="18" charset="0"/>
                <a:ea typeface="微软雅黑" panose="020B0503020204020204" pitchFamily="34" charset="-122"/>
                <a:cs typeface="Times New Roman" panose="02020603050405020304" pitchFamily="18" charset="0"/>
              </a:rPr>
              <a:t>的挑战：指出由于</a:t>
            </a:r>
            <a:r>
              <a:rPr kumimoji="1" sz="2200" b="1" dirty="0">
                <a:latin typeface="Times New Roman" panose="02020603050405020304" pitchFamily="18" charset="0"/>
                <a:ea typeface="微软雅黑" panose="020B0503020204020204" pitchFamily="34" charset="-122"/>
                <a:cs typeface="Times New Roman" panose="02020603050405020304" pitchFamily="18" charset="0"/>
              </a:rPr>
              <a:t>设备故障</a:t>
            </a:r>
            <a:r>
              <a:rPr kumimoji="1" sz="2200" dirty="0">
                <a:latin typeface="Times New Roman" panose="02020603050405020304" pitchFamily="18" charset="0"/>
                <a:ea typeface="微软雅黑" panose="020B0503020204020204" pitchFamily="34" charset="-122"/>
                <a:cs typeface="Times New Roman" panose="02020603050405020304" pitchFamily="18" charset="0"/>
              </a:rPr>
              <a:t>、</a:t>
            </a:r>
            <a:r>
              <a:rPr kumimoji="1" sz="2200" b="1" dirty="0">
                <a:latin typeface="Times New Roman" panose="02020603050405020304" pitchFamily="18" charset="0"/>
                <a:ea typeface="微软雅黑" panose="020B0503020204020204" pitchFamily="34" charset="-122"/>
                <a:cs typeface="Times New Roman" panose="02020603050405020304" pitchFamily="18" charset="0"/>
              </a:rPr>
              <a:t>隐私保护</a:t>
            </a:r>
            <a:r>
              <a:rPr kumimoji="1" sz="2200" dirty="0">
                <a:latin typeface="Times New Roman" panose="02020603050405020304" pitchFamily="18" charset="0"/>
                <a:ea typeface="微软雅黑" panose="020B0503020204020204" pitchFamily="34" charset="-122"/>
                <a:cs typeface="Times New Roman" panose="02020603050405020304" pitchFamily="18" charset="0"/>
              </a:rPr>
              <a:t>等原因，网络流量数据往往是不完整的，这给准确的流量分析和测量带来了挑战。</a:t>
            </a:r>
            <a:endParaRPr kumimoji="1" sz="22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20000"/>
              </a:lnSpc>
              <a:buFont typeface="Arial" panose="020B0604020202020204" pitchFamily="34" charset="0"/>
              <a:buChar char="•"/>
            </a:pPr>
            <a:r>
              <a:rPr kumimoji="1" sz="2200" dirty="0">
                <a:latin typeface="Times New Roman" panose="02020603050405020304" pitchFamily="18" charset="0"/>
                <a:ea typeface="微软雅黑" panose="020B0503020204020204" pitchFamily="34" charset="-122"/>
                <a:cs typeface="Times New Roman" panose="02020603050405020304" pitchFamily="18" charset="0"/>
              </a:rPr>
              <a:t>现有方法的局限性：讨论了当前处理不完整流量数据的方法，指出这些方法通常基于过于简化的假设或忽略了网络数据中的</a:t>
            </a:r>
            <a:r>
              <a:rPr kumimoji="1" sz="2200" b="1" dirty="0">
                <a:latin typeface="Times New Roman" panose="02020603050405020304" pitchFamily="18" charset="0"/>
                <a:ea typeface="微软雅黑" panose="020B0503020204020204" pitchFamily="34" charset="-122"/>
                <a:cs typeface="Times New Roman" panose="02020603050405020304" pitchFamily="18" charset="0"/>
              </a:rPr>
              <a:t>时空相关性</a:t>
            </a:r>
            <a:r>
              <a:rPr kumimoji="1" sz="2200" dirty="0">
                <a:latin typeface="Times New Roman" panose="02020603050405020304" pitchFamily="18" charset="0"/>
                <a:ea typeface="微软雅黑" panose="020B0503020204020204" pitchFamily="34" charset="-122"/>
                <a:cs typeface="Times New Roman" panose="02020603050405020304" pitchFamily="18" charset="0"/>
              </a:rPr>
              <a:t>，导致</a:t>
            </a:r>
            <a:r>
              <a:rPr kumimoji="1" sz="2200" b="1" dirty="0">
                <a:latin typeface="Times New Roman" panose="02020603050405020304" pitchFamily="18" charset="0"/>
                <a:ea typeface="微软雅黑" panose="020B0503020204020204" pitchFamily="34" charset="-122"/>
                <a:cs typeface="Times New Roman" panose="02020603050405020304" pitchFamily="18" charset="0"/>
              </a:rPr>
              <a:t>测量精度不理想</a:t>
            </a:r>
            <a:r>
              <a:rPr kumimoji="1" sz="2200" dirty="0">
                <a:latin typeface="Times New Roman" panose="02020603050405020304" pitchFamily="18" charset="0"/>
                <a:ea typeface="微软雅黑" panose="020B0503020204020204" pitchFamily="34" charset="-122"/>
                <a:cs typeface="Times New Roman" panose="02020603050405020304" pitchFamily="18" charset="0"/>
              </a:rPr>
              <a:t>。</a:t>
            </a:r>
            <a:endParaRPr kumimoji="1" sz="22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20000"/>
              </a:lnSpc>
              <a:buFont typeface="Arial" panose="020B0604020202020204" pitchFamily="34" charset="0"/>
              <a:buChar char="•"/>
            </a:pPr>
            <a:r>
              <a:rPr kumimoji="1" sz="2200" dirty="0">
                <a:latin typeface="Times New Roman" panose="02020603050405020304" pitchFamily="18" charset="0"/>
                <a:ea typeface="微软雅黑" panose="020B0503020204020204" pitchFamily="34" charset="-122"/>
                <a:cs typeface="Times New Roman" panose="02020603050405020304" pitchFamily="18" charset="0"/>
              </a:rPr>
              <a:t>深度对抗张量补全（</a:t>
            </a:r>
            <a:r>
              <a:rPr kumimoji="1" sz="2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DATC</a:t>
            </a:r>
            <a:r>
              <a:rPr kumimoji="1" sz="2200" dirty="0">
                <a:latin typeface="Times New Roman" panose="02020603050405020304" pitchFamily="18" charset="0"/>
                <a:ea typeface="微软雅黑" panose="020B0503020204020204" pitchFamily="34" charset="-122"/>
                <a:cs typeface="Times New Roman" panose="02020603050405020304" pitchFamily="18" charset="0"/>
              </a:rPr>
              <a:t>）模型的提出：为了解决上述挑战，作者提出了一种结合深度学习技术的DATC模型，特别是利用了</a:t>
            </a:r>
            <a:r>
              <a:rPr kumimoji="1" sz="2200" b="1" dirty="0">
                <a:latin typeface="Times New Roman" panose="02020603050405020304" pitchFamily="18" charset="0"/>
                <a:ea typeface="微软雅黑" panose="020B0503020204020204" pitchFamily="34" charset="-122"/>
                <a:cs typeface="Times New Roman" panose="02020603050405020304" pitchFamily="18" charset="0"/>
              </a:rPr>
              <a:t>三维卷积自编码器和受生成对抗网络（GANs）启发的对抗训练</a:t>
            </a:r>
            <a:r>
              <a:rPr kumimoji="1" sz="2200" dirty="0">
                <a:latin typeface="Times New Roman" panose="02020603050405020304" pitchFamily="18" charset="0"/>
                <a:ea typeface="微软雅黑" panose="020B0503020204020204" pitchFamily="34" charset="-122"/>
                <a:cs typeface="Times New Roman" panose="02020603050405020304" pitchFamily="18" charset="0"/>
              </a:rPr>
              <a:t>框架。</a:t>
            </a:r>
            <a:endParaRPr kumimoji="1" sz="22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20000"/>
              </a:lnSpc>
              <a:buFont typeface="Arial" panose="020B0604020202020204" pitchFamily="34" charset="0"/>
              <a:buChar char="•"/>
            </a:pPr>
            <a:r>
              <a:rPr kumimoji="1" sz="2200" dirty="0">
                <a:latin typeface="Times New Roman" panose="02020603050405020304" pitchFamily="18" charset="0"/>
                <a:ea typeface="微软雅黑" panose="020B0503020204020204" pitchFamily="34" charset="-122"/>
                <a:cs typeface="Times New Roman" panose="02020603050405020304" pitchFamily="18" charset="0"/>
              </a:rPr>
              <a:t>模型的优势：强调该模型有效捕捉网络数据的</a:t>
            </a:r>
            <a:r>
              <a:rPr kumimoji="1" sz="2200" b="1" dirty="0">
                <a:latin typeface="Times New Roman" panose="02020603050405020304" pitchFamily="18" charset="0"/>
                <a:ea typeface="微软雅黑" panose="020B0503020204020204" pitchFamily="34" charset="-122"/>
                <a:cs typeface="Times New Roman" panose="02020603050405020304" pitchFamily="18" charset="0"/>
              </a:rPr>
              <a:t>时空依赖性</a:t>
            </a:r>
            <a:r>
              <a:rPr kumimoji="1" sz="2200" dirty="0">
                <a:latin typeface="Times New Roman" panose="02020603050405020304" pitchFamily="18" charset="0"/>
                <a:ea typeface="微软雅黑" panose="020B0503020204020204" pitchFamily="34" charset="-122"/>
                <a:cs typeface="Times New Roman" panose="02020603050405020304" pitchFamily="18" charset="0"/>
              </a:rPr>
              <a:t>，并提高了流量测量的准确性。</a:t>
            </a:r>
            <a:endParaRPr kumimoji="1" sz="22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endParaRPr kumimoji="1"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endParaRPr kumimoji="1"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7" name="文本框 6"/>
          <p:cNvSpPr txBox="1"/>
          <p:nvPr/>
        </p:nvSpPr>
        <p:spPr>
          <a:xfrm>
            <a:off x="1168100" y="883085"/>
            <a:ext cx="3830955" cy="460375"/>
          </a:xfrm>
          <a:prstGeom prst="rect">
            <a:avLst/>
          </a:prstGeom>
        </p:spPr>
        <p:txBody>
          <a:bodyPr wrap="none" rtlCol="0">
            <a:spAutoFit/>
          </a:bodyPr>
          <a:lstStyle/>
          <a:p>
            <a:pPr algn="l"/>
            <a:r>
              <a:rPr lang="en-US" altLang="zh-CN" sz="2400" dirty="0">
                <a:latin typeface="Comic Sans MS" panose="030F0702030302020204" pitchFamily="66" charset="0"/>
                <a:ea typeface="Comic Sans MS" panose="030F0702030302020204" pitchFamily="66" charset="0"/>
                <a:cs typeface="Comic Sans MS" panose="030F0702030302020204" pitchFamily="66" charset="0"/>
              </a:rPr>
              <a:t>Introduction</a:t>
            </a:r>
            <a:r>
              <a:rPr lang="zh-CN" altLang="en-US" sz="2400" dirty="0">
                <a:latin typeface="Comic Sans MS" panose="030F0702030302020204" pitchFamily="66" charset="0"/>
                <a:ea typeface="宋体" panose="02010600030101010101" pitchFamily="2" charset="-122"/>
                <a:cs typeface="Comic Sans MS" panose="030F0702030302020204" pitchFamily="66" charset="0"/>
              </a:rPr>
              <a:t>（</a:t>
            </a:r>
            <a:r>
              <a:rPr lang="zh-CN" altLang="en-US" sz="2400" dirty="0">
                <a:latin typeface="Comic Sans MS" panose="030F0702030302020204" pitchFamily="66" charset="0"/>
                <a:ea typeface="宋体" panose="02010600030101010101" pitchFamily="2" charset="-122"/>
                <a:cs typeface="Comic Sans MS" panose="030F0702030302020204" pitchFamily="66" charset="0"/>
              </a:rPr>
              <a:t>第一部分）</a:t>
            </a:r>
            <a:endParaRPr lang="zh-CN" altLang="en-US" sz="2400" dirty="0">
              <a:latin typeface="Comic Sans MS" panose="030F0702030302020204" pitchFamily="66" charset="0"/>
              <a:ea typeface="宋体" panose="02010600030101010101" pitchFamily="2" charset="-122"/>
              <a:cs typeface="Comic Sans MS" panose="030F0702030302020204" pitchFamily="66"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sp>
        <p:nvSpPr>
          <p:cNvPr id="2" name="文本框 1"/>
          <p:cNvSpPr txBox="1"/>
          <p:nvPr/>
        </p:nvSpPr>
        <p:spPr>
          <a:xfrm>
            <a:off x="657876" y="2364868"/>
            <a:ext cx="10982739" cy="3139321"/>
          </a:xfrm>
          <a:prstGeom prst="rect">
            <a:avLst/>
          </a:prstGeom>
          <a:noFill/>
        </p:spPr>
        <p:txBody>
          <a:bodyPr wrap="square" rtlCol="0">
            <a:spAutoFit/>
          </a:bodyPr>
          <a:lstStyle/>
          <a:p>
            <a:r>
              <a:rPr lang="en-US" altLang="zh-CN" b="1" dirty="0"/>
              <a:t>Prompt</a:t>
            </a:r>
            <a:r>
              <a:rPr lang="zh-CN" altLang="en-US" b="1" dirty="0"/>
              <a:t>：</a:t>
            </a:r>
            <a:endParaRPr lang="en-US" altLang="zh-CN" b="1" dirty="0"/>
          </a:p>
          <a:p>
            <a:endParaRPr lang="en-US" altLang="zh-CN" dirty="0"/>
          </a:p>
          <a:p>
            <a:r>
              <a:rPr lang="en-US" altLang="zh-CN" dirty="0"/>
              <a:t>You are now a search engines, and required to provide the inquired information of the given processer.</a:t>
            </a:r>
            <a:endParaRPr lang="en-US" altLang="zh-CN" dirty="0"/>
          </a:p>
          <a:p>
            <a:r>
              <a:rPr lang="en-US" altLang="zh-CN" dirty="0"/>
              <a:t>The processer is </a:t>
            </a:r>
            <a:r>
              <a:rPr lang="en-US" altLang="zh-CN" b="1" dirty="0"/>
              <a:t>{{</a:t>
            </a:r>
            <a:r>
              <a:rPr lang="en-US" altLang="zh-CN" b="1" dirty="0" err="1"/>
              <a:t>input_device</a:t>
            </a:r>
            <a:r>
              <a:rPr lang="en-US" altLang="zh-CN" b="1" dirty="0"/>
              <a:t>}}.</a:t>
            </a:r>
            <a:endParaRPr lang="en-US" altLang="zh-CN" b="1" dirty="0"/>
          </a:p>
          <a:p>
            <a:endParaRPr lang="en-US" altLang="zh-CN" dirty="0"/>
          </a:p>
          <a:p>
            <a:r>
              <a:rPr lang="en-US" altLang="zh-CN" dirty="0"/>
              <a:t>The inquired information is :</a:t>
            </a:r>
            <a:endParaRPr lang="en-US" altLang="zh-CN" dirty="0"/>
          </a:p>
          <a:p>
            <a:r>
              <a:rPr lang="en-US" altLang="zh-CN" dirty="0"/>
              <a:t> </a:t>
            </a:r>
            <a:r>
              <a:rPr lang="en-US" altLang="zh-CN" b="1" dirty="0"/>
              <a:t>{{Maximum Turbo Boost Frequency}}</a:t>
            </a:r>
            <a:r>
              <a:rPr lang="en-US" altLang="zh-CN" dirty="0"/>
              <a:t>,</a:t>
            </a:r>
            <a:r>
              <a:rPr lang="en-US" altLang="zh-CN" b="1" dirty="0"/>
              <a:t>{{Number of Cores}}</a:t>
            </a:r>
            <a:r>
              <a:rPr lang="en-US" altLang="zh-CN" dirty="0"/>
              <a:t>,</a:t>
            </a:r>
            <a:r>
              <a:rPr lang="en-US" altLang="zh-CN" b="1" dirty="0"/>
              <a:t>{{Number of Threads}},{{Level 3 Cache}}</a:t>
            </a:r>
            <a:r>
              <a:rPr lang="en-US" altLang="zh-CN" dirty="0"/>
              <a:t>,</a:t>
            </a:r>
            <a:r>
              <a:rPr lang="en-US" altLang="zh-CN" b="1" dirty="0"/>
              <a:t>{{Maximum Memory Bandwidth}}.</a:t>
            </a:r>
            <a:endParaRPr lang="en-US" altLang="zh-CN" b="1" dirty="0"/>
          </a:p>
          <a:p>
            <a:endParaRPr lang="en-US" altLang="zh-CN" dirty="0"/>
          </a:p>
          <a:p>
            <a:endParaRPr lang="en-US" altLang="zh-CN" dirty="0"/>
          </a:p>
          <a:p>
            <a:endParaRPr lang="zh-CN" altLang="en-US" dirty="0"/>
          </a:p>
        </p:txBody>
      </p:sp>
      <p:sp>
        <p:nvSpPr>
          <p:cNvPr id="3" name="文本框 2"/>
          <p:cNvSpPr txBox="1"/>
          <p:nvPr/>
        </p:nvSpPr>
        <p:spPr>
          <a:xfrm>
            <a:off x="1168100" y="883085"/>
            <a:ext cx="2339102" cy="523220"/>
          </a:xfrm>
          <a:prstGeom prst="rect">
            <a:avLst/>
          </a:prstGeom>
        </p:spPr>
        <p:txBody>
          <a:bodyPr wrap="none" rtlCol="0">
            <a:spAutoFit/>
          </a:bodyPr>
          <a:lstStyle/>
          <a:p>
            <a:pPr algn="l"/>
            <a:r>
              <a:rPr lang="zh-CN" altLang="en-US" sz="2800" b="1" dirty="0"/>
              <a:t>信息增强模块</a:t>
            </a:r>
            <a:endParaRPr lang="en-US" sz="28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sp>
        <p:nvSpPr>
          <p:cNvPr id="2" name="文本框 1"/>
          <p:cNvSpPr txBox="1"/>
          <p:nvPr/>
        </p:nvSpPr>
        <p:spPr>
          <a:xfrm>
            <a:off x="657876" y="1988840"/>
            <a:ext cx="10982739" cy="4801314"/>
          </a:xfrm>
          <a:prstGeom prst="rect">
            <a:avLst/>
          </a:prstGeom>
          <a:noFill/>
        </p:spPr>
        <p:txBody>
          <a:bodyPr wrap="square" rtlCol="0">
            <a:spAutoFit/>
          </a:bodyPr>
          <a:lstStyle/>
          <a:p>
            <a:r>
              <a:rPr lang="en-US" altLang="zh-CN" b="1" dirty="0"/>
              <a:t>Example</a:t>
            </a:r>
            <a:endParaRPr lang="en-US" altLang="zh-CN" b="1" dirty="0"/>
          </a:p>
          <a:p>
            <a:endParaRPr lang="en-US" altLang="zh-CN" dirty="0"/>
          </a:p>
          <a:p>
            <a:r>
              <a:rPr lang="en-US" altLang="zh-CN" sz="2800" b="1" dirty="0"/>
              <a:t>Input:</a:t>
            </a:r>
            <a:endParaRPr lang="en-US" altLang="zh-CN" sz="2800" b="1" dirty="0"/>
          </a:p>
          <a:p>
            <a:r>
              <a:rPr lang="en-US" altLang="zh-CN" dirty="0"/>
              <a:t>	You are now a search engines, and required to provide the inquired information of the given processer.</a:t>
            </a:r>
            <a:endParaRPr lang="en-US" altLang="zh-CN" dirty="0"/>
          </a:p>
          <a:p>
            <a:r>
              <a:rPr lang="en-US" altLang="zh-CN" dirty="0"/>
              <a:t>	The processer is </a:t>
            </a:r>
            <a:r>
              <a:rPr lang="en-US" altLang="zh-CN" sz="2400" b="1" dirty="0">
                <a:solidFill>
                  <a:srgbClr val="FF0000"/>
                </a:solidFill>
              </a:rPr>
              <a:t>core-i7-7820x</a:t>
            </a:r>
            <a:r>
              <a:rPr lang="en-US" altLang="zh-CN" b="1" dirty="0"/>
              <a:t>.</a:t>
            </a:r>
            <a:endParaRPr lang="en-US" altLang="zh-CN" b="1" dirty="0"/>
          </a:p>
          <a:p>
            <a:endParaRPr lang="en-US" altLang="zh-CN" dirty="0"/>
          </a:p>
          <a:p>
            <a:r>
              <a:rPr lang="en-US" altLang="zh-CN" dirty="0"/>
              <a:t>	The inquired information is :</a:t>
            </a:r>
            <a:r>
              <a:rPr lang="en-US" altLang="zh-CN" b="1" dirty="0"/>
              <a:t>{{Maximum Turbo Boost Frequency}}</a:t>
            </a:r>
            <a:r>
              <a:rPr lang="en-US" altLang="zh-CN" dirty="0"/>
              <a:t>,</a:t>
            </a:r>
            <a:r>
              <a:rPr lang="en-US" altLang="zh-CN" b="1" dirty="0"/>
              <a:t>{{Number of Cores}}</a:t>
            </a:r>
            <a:r>
              <a:rPr lang="en-US" altLang="zh-CN" dirty="0"/>
              <a:t>,</a:t>
            </a:r>
            <a:r>
              <a:rPr lang="en-US" altLang="zh-CN" b="1" dirty="0"/>
              <a:t>{{Number of Threads}},{{Level 3 Cache}}</a:t>
            </a:r>
            <a:r>
              <a:rPr lang="en-US" altLang="zh-CN" dirty="0"/>
              <a:t>,</a:t>
            </a:r>
            <a:r>
              <a:rPr lang="en-US" altLang="zh-CN" b="1" dirty="0"/>
              <a:t>{{Maximum Memory Bandwidth}}.</a:t>
            </a:r>
            <a:endParaRPr lang="en-US" altLang="zh-CN" b="1" dirty="0"/>
          </a:p>
          <a:p>
            <a:endParaRPr lang="en-US" altLang="zh-CN" dirty="0"/>
          </a:p>
          <a:p>
            <a:r>
              <a:rPr lang="en-US" altLang="zh-CN" sz="2800" b="1" dirty="0"/>
              <a:t>Output:</a:t>
            </a:r>
            <a:endParaRPr lang="en-US" altLang="zh-CN" sz="2800" b="1" dirty="0"/>
          </a:p>
          <a:p>
            <a:r>
              <a:rPr lang="en-US" altLang="zh-CN" dirty="0"/>
              <a:t>	</a:t>
            </a:r>
            <a:r>
              <a:rPr lang="en-US" altLang="zh-CN" b="1" dirty="0">
                <a:solidFill>
                  <a:srgbClr val="FF0000"/>
                </a:solidFill>
              </a:rPr>
              <a:t>4.30 GHz::8 cores::16 Threads::11.00 MB::37.5 GB/s</a:t>
            </a:r>
            <a:endParaRPr lang="en-US" altLang="zh-CN" b="1" dirty="0">
              <a:solidFill>
                <a:srgbClr val="FF0000"/>
              </a:solidFill>
            </a:endParaRPr>
          </a:p>
          <a:p>
            <a:endParaRPr lang="en-US" altLang="zh-CN" dirty="0"/>
          </a:p>
          <a:p>
            <a:r>
              <a:rPr lang="en-US" altLang="zh-CN" sz="2800" b="1" dirty="0" err="1"/>
              <a:t>Prepoccess</a:t>
            </a:r>
            <a:r>
              <a:rPr lang="en-US" altLang="zh-CN" sz="2800" b="1" dirty="0"/>
              <a:t>:</a:t>
            </a:r>
            <a:endParaRPr lang="en-US" altLang="zh-CN" sz="2800" b="1" dirty="0"/>
          </a:p>
          <a:p>
            <a:r>
              <a:rPr lang="en-US" altLang="zh-CN" dirty="0"/>
              <a:t>	</a:t>
            </a:r>
            <a:r>
              <a:rPr lang="zh-CN" altLang="en-US" dirty="0"/>
              <a:t>信息特征向量</a:t>
            </a:r>
            <a:r>
              <a:rPr lang="en-US" altLang="zh-CN" b="1" dirty="0">
                <a:solidFill>
                  <a:srgbClr val="FF0000"/>
                </a:solidFill>
              </a:rPr>
              <a:t>[4.30, 8, 16, 11, 37.5]</a:t>
            </a:r>
            <a:endParaRPr lang="en-US" altLang="zh-CN" b="1" dirty="0">
              <a:solidFill>
                <a:srgbClr val="FF0000"/>
              </a:solidFill>
            </a:endParaRPr>
          </a:p>
        </p:txBody>
      </p:sp>
      <p:sp>
        <p:nvSpPr>
          <p:cNvPr id="3" name="文本框 2"/>
          <p:cNvSpPr txBox="1"/>
          <p:nvPr/>
        </p:nvSpPr>
        <p:spPr>
          <a:xfrm>
            <a:off x="1168100" y="883085"/>
            <a:ext cx="2339102" cy="523220"/>
          </a:xfrm>
          <a:prstGeom prst="rect">
            <a:avLst/>
          </a:prstGeom>
        </p:spPr>
        <p:txBody>
          <a:bodyPr wrap="none" rtlCol="0">
            <a:spAutoFit/>
          </a:bodyPr>
          <a:lstStyle/>
          <a:p>
            <a:pPr algn="l"/>
            <a:r>
              <a:rPr lang="zh-CN" altLang="en-US" sz="2800" b="1" dirty="0"/>
              <a:t>信息增强模块</a:t>
            </a:r>
            <a:endParaRPr lang="en-US" sz="28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pic>
        <p:nvPicPr>
          <p:cNvPr id="16" name="图片 15"/>
          <p:cNvPicPr>
            <a:picLocks noChangeAspect="1"/>
          </p:cNvPicPr>
          <p:nvPr/>
        </p:nvPicPr>
        <p:blipFill>
          <a:blip r:embed="rId4"/>
          <a:stretch>
            <a:fillRect/>
          </a:stretch>
        </p:blipFill>
        <p:spPr>
          <a:xfrm>
            <a:off x="657877" y="3933056"/>
            <a:ext cx="5481242" cy="2857018"/>
          </a:xfrm>
          <a:prstGeom prst="rect">
            <a:avLst/>
          </a:prstGeom>
        </p:spPr>
      </p:pic>
      <p:pic>
        <p:nvPicPr>
          <p:cNvPr id="17" name="图片 16"/>
          <p:cNvPicPr>
            <a:picLocks noChangeAspect="1"/>
          </p:cNvPicPr>
          <p:nvPr/>
        </p:nvPicPr>
        <p:blipFill>
          <a:blip r:embed="rId5"/>
          <a:stretch>
            <a:fillRect/>
          </a:stretch>
        </p:blipFill>
        <p:spPr>
          <a:xfrm>
            <a:off x="191344" y="2132856"/>
            <a:ext cx="6099450" cy="1483990"/>
          </a:xfrm>
          <a:prstGeom prst="rect">
            <a:avLst/>
          </a:prstGeom>
        </p:spPr>
      </p:pic>
      <p:sp>
        <p:nvSpPr>
          <p:cNvPr id="18" name="矩形 17"/>
          <p:cNvSpPr/>
          <p:nvPr/>
        </p:nvSpPr>
        <p:spPr>
          <a:xfrm>
            <a:off x="6528048" y="2852936"/>
            <a:ext cx="288032" cy="10451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 name="矩形 18"/>
          <p:cNvSpPr/>
          <p:nvPr/>
        </p:nvSpPr>
        <p:spPr>
          <a:xfrm>
            <a:off x="7094702" y="2852936"/>
            <a:ext cx="288032" cy="1045180"/>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0" name="矩形 19"/>
          <p:cNvSpPr/>
          <p:nvPr/>
        </p:nvSpPr>
        <p:spPr>
          <a:xfrm>
            <a:off x="7703164" y="2852936"/>
            <a:ext cx="288032" cy="1045180"/>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 name="矩形 20"/>
          <p:cNvSpPr/>
          <p:nvPr/>
        </p:nvSpPr>
        <p:spPr>
          <a:xfrm>
            <a:off x="8333835" y="2852936"/>
            <a:ext cx="288032" cy="1045180"/>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 name="矩形 21"/>
          <p:cNvSpPr/>
          <p:nvPr/>
        </p:nvSpPr>
        <p:spPr>
          <a:xfrm>
            <a:off x="8941269" y="2852936"/>
            <a:ext cx="288032" cy="1045180"/>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23" name="直接箭头连接符 22"/>
          <p:cNvCxnSpPr>
            <a:stCxn id="18" idx="2"/>
          </p:cNvCxnSpPr>
          <p:nvPr/>
        </p:nvCxnSpPr>
        <p:spPr>
          <a:xfrm>
            <a:off x="6672064" y="3898116"/>
            <a:ext cx="1193719" cy="325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9" idx="2"/>
          </p:cNvCxnSpPr>
          <p:nvPr/>
        </p:nvCxnSpPr>
        <p:spPr>
          <a:xfrm>
            <a:off x="7238718" y="3898116"/>
            <a:ext cx="627065" cy="325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20" idx="2"/>
          </p:cNvCxnSpPr>
          <p:nvPr/>
        </p:nvCxnSpPr>
        <p:spPr>
          <a:xfrm>
            <a:off x="7847180" y="3898116"/>
            <a:ext cx="18603" cy="325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1" idx="2"/>
          </p:cNvCxnSpPr>
          <p:nvPr/>
        </p:nvCxnSpPr>
        <p:spPr>
          <a:xfrm flipH="1">
            <a:off x="7865783" y="3898116"/>
            <a:ext cx="612068" cy="325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2"/>
          </p:cNvCxnSpPr>
          <p:nvPr/>
        </p:nvCxnSpPr>
        <p:spPr>
          <a:xfrm flipH="1">
            <a:off x="7865783" y="3898116"/>
            <a:ext cx="1219502" cy="325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6"/>
          <a:stretch>
            <a:fillRect/>
          </a:stretch>
        </p:blipFill>
        <p:spPr>
          <a:xfrm>
            <a:off x="9284159" y="2858301"/>
            <a:ext cx="2883393" cy="317074"/>
          </a:xfrm>
          <a:prstGeom prst="rect">
            <a:avLst/>
          </a:prstGeom>
        </p:spPr>
      </p:pic>
      <p:pic>
        <p:nvPicPr>
          <p:cNvPr id="32" name="图片 31"/>
          <p:cNvPicPr>
            <a:picLocks noChangeAspect="1"/>
          </p:cNvPicPr>
          <p:nvPr/>
        </p:nvPicPr>
        <p:blipFill>
          <a:blip r:embed="rId7"/>
          <a:stretch>
            <a:fillRect/>
          </a:stretch>
        </p:blipFill>
        <p:spPr>
          <a:xfrm>
            <a:off x="8422296" y="4994905"/>
            <a:ext cx="2595411" cy="1692046"/>
          </a:xfrm>
          <a:prstGeom prst="rect">
            <a:avLst/>
          </a:prstGeom>
        </p:spPr>
      </p:pic>
      <p:cxnSp>
        <p:nvCxnSpPr>
          <p:cNvPr id="34" name="连接符: 肘形 33"/>
          <p:cNvCxnSpPr>
            <a:stCxn id="37" idx="2"/>
            <a:endCxn id="32" idx="1"/>
          </p:cNvCxnSpPr>
          <p:nvPr/>
        </p:nvCxnSpPr>
        <p:spPr>
          <a:xfrm rot="16200000" flipH="1">
            <a:off x="7506785" y="4925416"/>
            <a:ext cx="1274509" cy="5565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 name="图片 34"/>
          <p:cNvPicPr>
            <a:picLocks noChangeAspect="1"/>
          </p:cNvPicPr>
          <p:nvPr/>
        </p:nvPicPr>
        <p:blipFill>
          <a:blip r:embed="rId8"/>
          <a:stretch>
            <a:fillRect/>
          </a:stretch>
        </p:blipFill>
        <p:spPr>
          <a:xfrm>
            <a:off x="6456040" y="2132856"/>
            <a:ext cx="2903528" cy="470095"/>
          </a:xfrm>
          <a:prstGeom prst="rect">
            <a:avLst/>
          </a:prstGeom>
        </p:spPr>
      </p:pic>
      <p:cxnSp>
        <p:nvCxnSpPr>
          <p:cNvPr id="14" name="直接箭头连接符 13"/>
          <p:cNvCxnSpPr>
            <a:stCxn id="28" idx="2"/>
          </p:cNvCxnSpPr>
          <p:nvPr/>
        </p:nvCxnSpPr>
        <p:spPr>
          <a:xfrm>
            <a:off x="10725856" y="3175375"/>
            <a:ext cx="0" cy="325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0077784" y="3523864"/>
            <a:ext cx="1296144" cy="317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FFN</a:t>
            </a:r>
            <a:endParaRPr lang="zh-CN" altLang="en-US" dirty="0"/>
          </a:p>
        </p:txBody>
      </p:sp>
      <p:cxnSp>
        <p:nvCxnSpPr>
          <p:cNvPr id="31" name="直接箭头连接符 30"/>
          <p:cNvCxnSpPr>
            <a:stCxn id="30" idx="2"/>
          </p:cNvCxnSpPr>
          <p:nvPr/>
        </p:nvCxnSpPr>
        <p:spPr>
          <a:xfrm flipH="1">
            <a:off x="7847180" y="3840938"/>
            <a:ext cx="2878676" cy="370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7023809" y="4249345"/>
            <a:ext cx="1683947" cy="317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Concatenate</a:t>
            </a:r>
            <a:endParaRPr lang="zh-CN" altLang="en-US" dirty="0"/>
          </a:p>
        </p:txBody>
      </p:sp>
      <p:sp>
        <p:nvSpPr>
          <p:cNvPr id="2" name="文本框 1"/>
          <p:cNvSpPr txBox="1"/>
          <p:nvPr/>
        </p:nvSpPr>
        <p:spPr>
          <a:xfrm>
            <a:off x="1168100" y="883085"/>
            <a:ext cx="2339102" cy="523220"/>
          </a:xfrm>
          <a:prstGeom prst="rect">
            <a:avLst/>
          </a:prstGeom>
        </p:spPr>
        <p:txBody>
          <a:bodyPr wrap="none" rtlCol="0">
            <a:spAutoFit/>
          </a:bodyPr>
          <a:lstStyle/>
          <a:p>
            <a:pPr algn="l"/>
            <a:r>
              <a:rPr lang="zh-CN" altLang="en-US" sz="2800" b="1" dirty="0"/>
              <a:t>信息增强模块</a:t>
            </a:r>
            <a:endParaRPr lang="en-US" sz="28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sp>
        <p:nvSpPr>
          <p:cNvPr id="14" name="文本框 13"/>
          <p:cNvSpPr txBox="1"/>
          <p:nvPr/>
        </p:nvSpPr>
        <p:spPr>
          <a:xfrm>
            <a:off x="446142" y="2420888"/>
            <a:ext cx="1113354" cy="2880320"/>
          </a:xfrm>
          <a:prstGeom prst="rect">
            <a:avLst/>
          </a:prstGeom>
          <a:noFill/>
        </p:spPr>
        <p:txBody>
          <a:bodyPr wrap="square" rtlCol="0">
            <a:spAutoFit/>
          </a:bodyPr>
          <a:lstStyle/>
          <a:p>
            <a:endParaRPr lang="zh-CN" altLang="en-US" dirty="0"/>
          </a:p>
        </p:txBody>
      </p:sp>
      <p:pic>
        <p:nvPicPr>
          <p:cNvPr id="2" name="图片 1"/>
          <p:cNvPicPr>
            <a:picLocks noChangeAspect="1"/>
          </p:cNvPicPr>
          <p:nvPr/>
        </p:nvPicPr>
        <p:blipFill>
          <a:blip r:embed="rId4"/>
          <a:stretch>
            <a:fillRect/>
          </a:stretch>
        </p:blipFill>
        <p:spPr>
          <a:xfrm>
            <a:off x="6521592" y="2204864"/>
            <a:ext cx="4140087" cy="1936492"/>
          </a:xfrm>
          <a:prstGeom prst="rect">
            <a:avLst/>
          </a:prstGeom>
        </p:spPr>
      </p:pic>
      <p:pic>
        <p:nvPicPr>
          <p:cNvPr id="3" name="图片 2"/>
          <p:cNvPicPr>
            <a:picLocks noChangeAspect="1"/>
          </p:cNvPicPr>
          <p:nvPr/>
        </p:nvPicPr>
        <p:blipFill>
          <a:blip r:embed="rId5"/>
          <a:stretch>
            <a:fillRect/>
          </a:stretch>
        </p:blipFill>
        <p:spPr>
          <a:xfrm>
            <a:off x="6600056" y="4653136"/>
            <a:ext cx="3980566" cy="1936492"/>
          </a:xfrm>
          <a:prstGeom prst="rect">
            <a:avLst/>
          </a:prstGeom>
        </p:spPr>
      </p:pic>
      <p:sp>
        <p:nvSpPr>
          <p:cNvPr id="18" name="文本框 17"/>
          <p:cNvSpPr txBox="1"/>
          <p:nvPr/>
        </p:nvSpPr>
        <p:spPr>
          <a:xfrm>
            <a:off x="364196" y="4077072"/>
            <a:ext cx="5844521" cy="2862322"/>
          </a:xfrm>
          <a:prstGeom prst="rect">
            <a:avLst/>
          </a:prstGeom>
          <a:noFill/>
        </p:spPr>
        <p:txBody>
          <a:bodyPr wrap="square" rtlCol="0">
            <a:spAutoFit/>
          </a:bodyPr>
          <a:lstStyle/>
          <a:p>
            <a:r>
              <a:rPr lang="zh-CN" altLang="en-US" dirty="0"/>
              <a:t>需要注意的是，根据</a:t>
            </a:r>
            <a:r>
              <a:rPr lang="en-US" altLang="zh-CN" dirty="0"/>
              <a:t>Prompt</a:t>
            </a:r>
            <a:r>
              <a:rPr lang="zh-CN" altLang="en-US" dirty="0"/>
              <a:t>，需要提供三级缓存，但是后三个计算节点没有三级缓存，给到的是二级缓存的大小。</a:t>
            </a:r>
            <a:endParaRPr lang="en-US" altLang="zh-CN" dirty="0"/>
          </a:p>
          <a:p>
            <a:endParaRPr lang="en-US" altLang="zh-CN" dirty="0"/>
          </a:p>
          <a:p>
            <a:r>
              <a:rPr lang="zh-CN" altLang="en-US" dirty="0"/>
              <a:t>且我规定其给定 </a:t>
            </a:r>
            <a:r>
              <a:rPr lang="en-US" altLang="zh-CN" dirty="0"/>
              <a:t>MB</a:t>
            </a:r>
            <a:r>
              <a:rPr lang="zh-CN" altLang="en-US" dirty="0"/>
              <a:t>单位，大语言会提供</a:t>
            </a:r>
            <a:r>
              <a:rPr lang="en-US" altLang="zh-CN" dirty="0"/>
              <a:t>kb</a:t>
            </a:r>
            <a:r>
              <a:rPr lang="zh-CN" altLang="en-US" dirty="0"/>
              <a:t>，也就是</a:t>
            </a:r>
            <a:r>
              <a:rPr lang="en-US" altLang="zh-CN" dirty="0"/>
              <a:t>128</a:t>
            </a:r>
            <a:endParaRPr lang="en-US" altLang="zh-CN" dirty="0"/>
          </a:p>
          <a:p>
            <a:r>
              <a:rPr lang="zh-CN" altLang="en-US" dirty="0"/>
              <a:t>会出现胡言乱语现象。还会出现格式不对情况。</a:t>
            </a:r>
            <a:endParaRPr lang="en-US" altLang="zh-CN" dirty="0"/>
          </a:p>
          <a:p>
            <a:endParaRPr lang="en-US" altLang="zh-CN" dirty="0"/>
          </a:p>
          <a:p>
            <a:r>
              <a:rPr lang="zh-CN" altLang="en-US" dirty="0"/>
              <a:t>解决方案是：不断通过调整提示词，做严格限定，但是信息真实性目前较难保证，且</a:t>
            </a:r>
            <a:r>
              <a:rPr lang="en-US" altLang="zh-CN" dirty="0"/>
              <a:t>GPT</a:t>
            </a:r>
            <a:r>
              <a:rPr lang="zh-CN" altLang="en-US" dirty="0"/>
              <a:t>知识截止于</a:t>
            </a:r>
            <a:r>
              <a:rPr lang="en-US" altLang="zh-CN" dirty="0"/>
              <a:t>2021</a:t>
            </a:r>
            <a:r>
              <a:rPr lang="zh-CN" altLang="en-US" dirty="0"/>
              <a:t>年。</a:t>
            </a:r>
            <a:r>
              <a:rPr lang="zh-CN" altLang="en-US" b="1" dirty="0">
                <a:solidFill>
                  <a:srgbClr val="FF0000"/>
                </a:solidFill>
              </a:rPr>
              <a:t>给</a:t>
            </a:r>
            <a:r>
              <a:rPr lang="en-US" altLang="zh-CN" b="1" dirty="0">
                <a:solidFill>
                  <a:srgbClr val="FF0000"/>
                </a:solidFill>
              </a:rPr>
              <a:t>GPT</a:t>
            </a:r>
            <a:r>
              <a:rPr lang="zh-CN" altLang="en-US" b="1" dirty="0">
                <a:solidFill>
                  <a:srgbClr val="FF0000"/>
                </a:solidFill>
              </a:rPr>
              <a:t>联网还未完成。</a:t>
            </a:r>
            <a:endParaRPr lang="zh-CN" altLang="en-US" b="1" dirty="0">
              <a:solidFill>
                <a:srgbClr val="FF0000"/>
              </a:solidFill>
            </a:endParaRPr>
          </a:p>
        </p:txBody>
      </p:sp>
      <p:pic>
        <p:nvPicPr>
          <p:cNvPr id="20" name="图片 19"/>
          <p:cNvPicPr>
            <a:picLocks noChangeAspect="1"/>
          </p:cNvPicPr>
          <p:nvPr/>
        </p:nvPicPr>
        <p:blipFill>
          <a:blip r:embed="rId6"/>
          <a:stretch>
            <a:fillRect/>
          </a:stretch>
        </p:blipFill>
        <p:spPr>
          <a:xfrm>
            <a:off x="263352" y="2236964"/>
            <a:ext cx="5945365" cy="1831082"/>
          </a:xfrm>
          <a:prstGeom prst="rect">
            <a:avLst/>
          </a:prstGeom>
        </p:spPr>
      </p:pic>
      <p:cxnSp>
        <p:nvCxnSpPr>
          <p:cNvPr id="22" name="直接箭头连接符 21"/>
          <p:cNvCxnSpPr/>
          <p:nvPr/>
        </p:nvCxnSpPr>
        <p:spPr>
          <a:xfrm flipV="1">
            <a:off x="6023992" y="3861048"/>
            <a:ext cx="2736304" cy="19442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585897" y="1772816"/>
            <a:ext cx="4248472" cy="523220"/>
          </a:xfrm>
          <a:prstGeom prst="rect">
            <a:avLst/>
          </a:prstGeom>
          <a:noFill/>
        </p:spPr>
        <p:txBody>
          <a:bodyPr wrap="square" rtlCol="0">
            <a:spAutoFit/>
          </a:bodyPr>
          <a:lstStyle/>
          <a:p>
            <a:r>
              <a:rPr lang="zh-CN" altLang="en-US" dirty="0"/>
              <a:t>真实的设备信息：</a:t>
            </a:r>
            <a:r>
              <a:rPr lang="zh-CN" altLang="en-US" sz="2800" dirty="0"/>
              <a:t>↓</a:t>
            </a:r>
            <a:endParaRPr lang="zh-CN" altLang="en-US" dirty="0"/>
          </a:p>
        </p:txBody>
      </p:sp>
      <p:sp>
        <p:nvSpPr>
          <p:cNvPr id="16" name="矩形 15"/>
          <p:cNvSpPr/>
          <p:nvPr/>
        </p:nvSpPr>
        <p:spPr>
          <a:xfrm>
            <a:off x="8724769" y="3679342"/>
            <a:ext cx="657479" cy="2975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168100" y="883085"/>
            <a:ext cx="2339102" cy="523220"/>
          </a:xfrm>
          <a:prstGeom prst="rect">
            <a:avLst/>
          </a:prstGeom>
        </p:spPr>
        <p:txBody>
          <a:bodyPr wrap="none" rtlCol="0">
            <a:spAutoFit/>
          </a:bodyPr>
          <a:lstStyle/>
          <a:p>
            <a:pPr algn="l"/>
            <a:r>
              <a:rPr lang="zh-CN" altLang="en-US" sz="2800" b="1" dirty="0"/>
              <a:t>信息增强模块</a:t>
            </a:r>
            <a:endParaRPr lang="en-US" sz="28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sp>
        <p:nvSpPr>
          <p:cNvPr id="14" name="文本框 13"/>
          <p:cNvSpPr txBox="1"/>
          <p:nvPr/>
        </p:nvSpPr>
        <p:spPr>
          <a:xfrm>
            <a:off x="2495600" y="1987573"/>
            <a:ext cx="5673108" cy="369332"/>
          </a:xfrm>
          <a:prstGeom prst="rect">
            <a:avLst/>
          </a:prstGeom>
          <a:noFill/>
        </p:spPr>
        <p:txBody>
          <a:bodyPr wrap="square" rtlCol="0">
            <a:spAutoFit/>
          </a:bodyPr>
          <a:lstStyle/>
          <a:p>
            <a:r>
              <a:rPr lang="zh-CN" altLang="en-US" b="1" dirty="0"/>
              <a:t>本期实验结果 </a:t>
            </a:r>
            <a:r>
              <a:rPr lang="en-US" altLang="zh-CN" b="1" dirty="0"/>
              <a:t>Density</a:t>
            </a:r>
            <a:r>
              <a:rPr lang="zh-CN" altLang="en-US" b="1" dirty="0"/>
              <a:t>：</a:t>
            </a:r>
            <a:r>
              <a:rPr lang="en-US" altLang="zh-CN" b="1" dirty="0"/>
              <a:t>10%</a:t>
            </a:r>
            <a:r>
              <a:rPr lang="zh-CN" altLang="en-US" b="1" dirty="0"/>
              <a:t>，</a:t>
            </a:r>
            <a:r>
              <a:rPr lang="en-US" altLang="zh-CN" b="1" dirty="0"/>
              <a:t>Metrics</a:t>
            </a:r>
            <a:r>
              <a:rPr lang="zh-CN" altLang="en-US" b="1" dirty="0"/>
              <a:t>：</a:t>
            </a:r>
            <a:r>
              <a:rPr lang="en-US" altLang="zh-CN" b="1" dirty="0"/>
              <a:t>NMAE</a:t>
            </a:r>
            <a:endParaRPr lang="zh-CN" altLang="en-US" b="1" dirty="0"/>
          </a:p>
        </p:txBody>
      </p:sp>
      <p:sp>
        <p:nvSpPr>
          <p:cNvPr id="3" name="文本框 2"/>
          <p:cNvSpPr txBox="1"/>
          <p:nvPr/>
        </p:nvSpPr>
        <p:spPr>
          <a:xfrm>
            <a:off x="1559496" y="5733256"/>
            <a:ext cx="9433048" cy="584775"/>
          </a:xfrm>
          <a:prstGeom prst="rect">
            <a:avLst/>
          </a:prstGeom>
          <a:noFill/>
        </p:spPr>
        <p:txBody>
          <a:bodyPr wrap="square" rtlCol="0">
            <a:spAutoFit/>
          </a:bodyPr>
          <a:lstStyle/>
          <a:p>
            <a:r>
              <a:rPr lang="en-US" altLang="zh-CN" dirty="0"/>
              <a:t>ChatGPT-4</a:t>
            </a:r>
            <a:r>
              <a:rPr lang="zh-CN" altLang="en-US" dirty="0"/>
              <a:t>在</a:t>
            </a:r>
            <a:r>
              <a:rPr lang="en-US" altLang="zh-CN" dirty="0"/>
              <a:t>API</a:t>
            </a:r>
            <a:r>
              <a:rPr lang="zh-CN" altLang="en-US" dirty="0"/>
              <a:t>调用情况下，会存在不稳定现象，</a:t>
            </a:r>
            <a:r>
              <a:rPr lang="zh-CN" altLang="en-US" sz="3200" dirty="0">
                <a:solidFill>
                  <a:srgbClr val="FF0000"/>
                </a:solidFill>
              </a:rPr>
              <a:t>大模型微调没效果</a:t>
            </a:r>
            <a:endParaRPr lang="zh-CN" altLang="en-US" dirty="0">
              <a:solidFill>
                <a:srgbClr val="FF0000"/>
              </a:solidFill>
            </a:endParaRPr>
          </a:p>
        </p:txBody>
      </p:sp>
      <p:pic>
        <p:nvPicPr>
          <p:cNvPr id="18" name="图片 17"/>
          <p:cNvPicPr>
            <a:picLocks noChangeAspect="1"/>
          </p:cNvPicPr>
          <p:nvPr/>
        </p:nvPicPr>
        <p:blipFill>
          <a:blip r:embed="rId4"/>
          <a:stretch>
            <a:fillRect/>
          </a:stretch>
        </p:blipFill>
        <p:spPr>
          <a:xfrm>
            <a:off x="2063552" y="2332889"/>
            <a:ext cx="7752184" cy="3233983"/>
          </a:xfrm>
          <a:prstGeom prst="rect">
            <a:avLst/>
          </a:prstGeom>
        </p:spPr>
      </p:pic>
      <p:sp>
        <p:nvSpPr>
          <p:cNvPr id="2" name="文本框 1"/>
          <p:cNvSpPr txBox="1"/>
          <p:nvPr/>
        </p:nvSpPr>
        <p:spPr>
          <a:xfrm>
            <a:off x="1168100" y="883085"/>
            <a:ext cx="2339102" cy="523220"/>
          </a:xfrm>
          <a:prstGeom prst="rect">
            <a:avLst/>
          </a:prstGeom>
        </p:spPr>
        <p:txBody>
          <a:bodyPr wrap="none" rtlCol="0">
            <a:spAutoFit/>
          </a:bodyPr>
          <a:lstStyle/>
          <a:p>
            <a:pPr algn="l"/>
            <a:r>
              <a:rPr lang="zh-CN" altLang="en-US" sz="2800" b="1" dirty="0"/>
              <a:t>信息增强模块</a:t>
            </a:r>
            <a:endParaRPr lang="en-US" sz="28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sp>
        <p:nvSpPr>
          <p:cNvPr id="14" name="文本框 13"/>
          <p:cNvSpPr txBox="1"/>
          <p:nvPr/>
        </p:nvSpPr>
        <p:spPr>
          <a:xfrm>
            <a:off x="329732" y="1051665"/>
            <a:ext cx="11711065" cy="5806335"/>
          </a:xfrm>
          <a:prstGeom prst="rect">
            <a:avLst/>
          </a:prstGeom>
        </p:spPr>
        <p:txBody>
          <a:bodyPr wrap="square" rtlCol="0">
            <a:noAutofit/>
          </a:bodyPr>
          <a:lstStyle/>
          <a:p>
            <a:pPr marL="285750" indent="-285750" algn="l">
              <a:buFont typeface="Wingdings" panose="05000000000000000000" pitchFamily="2" charset="2"/>
              <a:buChar char="l"/>
            </a:pPr>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a:p>
            <a:pPr marL="285750" indent="-285750" algn="l">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285750" indent="-285750" algn="l">
              <a:buFont typeface="Wingdings" panose="05000000000000000000" pitchFamily="2" charset="2"/>
              <a:buChar char="l"/>
            </a:pPr>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实验的失效归功于工作划分不够细致</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理由：计算节点讨论维度亦有不同</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设备种类：</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657350" lvl="3" indent="-285750">
              <a:buFont typeface="Wingdings" panose="05000000000000000000" pitchFamily="2" charset="2"/>
              <a:buChar char="l"/>
            </a:pPr>
            <a:r>
              <a:rPr lang="en-US" altLang="zh-CN" dirty="0">
                <a:latin typeface="Comic Sans MS" panose="030F0702030302020204" pitchFamily="66" charset="0"/>
                <a:ea typeface="Calibri" panose="020F0502020204030204" pitchFamily="34" charset="0"/>
                <a:cs typeface="Calibri" panose="020F0502020204030204" pitchFamily="34" charset="0"/>
              </a:rPr>
              <a:t>CPU</a:t>
            </a:r>
            <a:r>
              <a:rPr lang="zh-CN" altLang="en-US" dirty="0">
                <a:latin typeface="Comic Sans MS" panose="030F0702030302020204" pitchFamily="66" charset="0"/>
                <a:ea typeface="Calibri" panose="020F0502020204030204" pitchFamily="34" charset="0"/>
                <a:cs typeface="Calibri" panose="020F0502020204030204" pitchFamily="34" charset="0"/>
              </a:rPr>
              <a:t>，</a:t>
            </a:r>
            <a:r>
              <a:rPr lang="en-US" altLang="zh-CN" dirty="0">
                <a:latin typeface="Comic Sans MS" panose="030F0702030302020204" pitchFamily="66" charset="0"/>
                <a:ea typeface="Calibri" panose="020F0502020204030204" pitchFamily="34" charset="0"/>
                <a:cs typeface="Calibri" panose="020F0502020204030204" pitchFamily="34" charset="0"/>
              </a:rPr>
              <a:t>GPU</a:t>
            </a:r>
            <a:r>
              <a:rPr lang="zh-CN" altLang="en-US" dirty="0">
                <a:latin typeface="Comic Sans MS" panose="030F0702030302020204" pitchFamily="66" charset="0"/>
                <a:ea typeface="Calibri" panose="020F0502020204030204" pitchFamily="34" charset="0"/>
                <a:cs typeface="Calibri" panose="020F0502020204030204" pitchFamily="34" charset="0"/>
              </a:rPr>
              <a:t>，</a:t>
            </a:r>
            <a:r>
              <a:rPr lang="en-US" altLang="zh-CN" dirty="0">
                <a:latin typeface="Comic Sans MS" panose="030F0702030302020204" pitchFamily="66" charset="0"/>
                <a:ea typeface="Calibri" panose="020F0502020204030204" pitchFamily="34" charset="0"/>
                <a:cs typeface="Calibri" panose="020F0502020204030204" pitchFamily="34" charset="0"/>
              </a:rPr>
              <a:t>TPU</a:t>
            </a:r>
            <a:r>
              <a:rPr lang="zh-CN" altLang="en-US" dirty="0">
                <a:latin typeface="Comic Sans MS" panose="030F0702030302020204" pitchFamily="66" charset="0"/>
                <a:ea typeface="Calibri" panose="020F0502020204030204" pitchFamily="34" charset="0"/>
                <a:cs typeface="Calibri" panose="020F0502020204030204" pitchFamily="34" charset="0"/>
              </a:rPr>
              <a:t>，</a:t>
            </a:r>
            <a:r>
              <a:rPr lang="en-US" altLang="zh-CN" dirty="0">
                <a:latin typeface="Comic Sans MS" panose="030F0702030302020204" pitchFamily="66" charset="0"/>
                <a:ea typeface="Calibri" panose="020F0502020204030204" pitchFamily="34" charset="0"/>
                <a:cs typeface="Calibri" panose="020F0502020204030204" pitchFamily="34" charset="0"/>
              </a:rPr>
              <a:t>DSP</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657350" lvl="3"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设备类型：</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657350" lvl="3" indent="-285750">
              <a:buFont typeface="Wingdings" panose="05000000000000000000" pitchFamily="2" charset="2"/>
              <a:buChar char="l"/>
            </a:pPr>
            <a:r>
              <a:rPr lang="en-US" altLang="zh-CN" dirty="0">
                <a:latin typeface="Comic Sans MS" panose="030F0702030302020204" pitchFamily="66" charset="0"/>
                <a:ea typeface="Calibri" panose="020F0502020204030204" pitchFamily="34" charset="0"/>
                <a:cs typeface="Calibri" panose="020F0502020204030204" pitchFamily="34" charset="0"/>
              </a:rPr>
              <a:t>PC</a:t>
            </a:r>
            <a:r>
              <a:rPr lang="zh-CN" altLang="en-US" dirty="0">
                <a:latin typeface="Comic Sans MS" panose="030F0702030302020204" pitchFamily="66" charset="0"/>
                <a:ea typeface="Calibri" panose="020F0502020204030204" pitchFamily="34" charset="0"/>
                <a:cs typeface="Calibri" panose="020F0502020204030204" pitchFamily="34" charset="0"/>
              </a:rPr>
              <a:t>端：</a:t>
            </a:r>
            <a:r>
              <a:rPr lang="en-US" altLang="zh-CN" dirty="0">
                <a:latin typeface="Comic Sans MS" panose="030F0702030302020204" pitchFamily="66" charset="0"/>
                <a:ea typeface="Calibri" panose="020F0502020204030204" pitchFamily="34" charset="0"/>
                <a:cs typeface="Calibri" panose="020F0502020204030204" pitchFamily="34" charset="0"/>
              </a:rPr>
              <a:t>CPU</a:t>
            </a:r>
            <a:r>
              <a:rPr lang="zh-CN" altLang="en-US" dirty="0">
                <a:latin typeface="Comic Sans MS" panose="030F0702030302020204" pitchFamily="66" charset="0"/>
                <a:ea typeface="Calibri" panose="020F0502020204030204" pitchFamily="34" charset="0"/>
                <a:cs typeface="Calibri" panose="020F0502020204030204" pitchFamily="34" charset="0"/>
              </a:rPr>
              <a:t>，</a:t>
            </a:r>
            <a:r>
              <a:rPr lang="en-US" altLang="zh-CN" dirty="0">
                <a:latin typeface="Comic Sans MS" panose="030F0702030302020204" pitchFamily="66" charset="0"/>
                <a:ea typeface="Calibri" panose="020F0502020204030204" pitchFamily="34" charset="0"/>
                <a:cs typeface="Calibri" panose="020F0502020204030204" pitchFamily="34" charset="0"/>
              </a:rPr>
              <a:t>GPU</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657350" lvl="3"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移动端：</a:t>
            </a:r>
            <a:r>
              <a:rPr lang="en-US" altLang="zh-CN" dirty="0">
                <a:latin typeface="Comic Sans MS" panose="030F0702030302020204" pitchFamily="66" charset="0"/>
                <a:ea typeface="Calibri" panose="020F0502020204030204" pitchFamily="34" charset="0"/>
                <a:cs typeface="Calibri" panose="020F0502020204030204" pitchFamily="34" charset="0"/>
              </a:rPr>
              <a:t>CPU</a:t>
            </a:r>
            <a:r>
              <a:rPr lang="zh-CN" altLang="en-US" dirty="0">
                <a:latin typeface="Comic Sans MS" panose="030F0702030302020204" pitchFamily="66" charset="0"/>
                <a:ea typeface="Calibri" panose="020F0502020204030204" pitchFamily="34" charset="0"/>
                <a:cs typeface="Calibri" panose="020F0502020204030204" pitchFamily="34" charset="0"/>
              </a:rPr>
              <a:t>，</a:t>
            </a:r>
            <a:r>
              <a:rPr lang="en-US" altLang="zh-CN" dirty="0">
                <a:latin typeface="Comic Sans MS" panose="030F0702030302020204" pitchFamily="66" charset="0"/>
                <a:ea typeface="Calibri" panose="020F0502020204030204" pitchFamily="34" charset="0"/>
                <a:cs typeface="Calibri" panose="020F0502020204030204" pitchFamily="34" charset="0"/>
              </a:rPr>
              <a:t>GPU</a:t>
            </a:r>
            <a:r>
              <a:rPr lang="zh-CN" altLang="en-US" dirty="0">
                <a:latin typeface="Comic Sans MS" panose="030F0702030302020204" pitchFamily="66" charset="0"/>
                <a:ea typeface="Calibri" panose="020F0502020204030204" pitchFamily="34" charset="0"/>
                <a:cs typeface="Calibri" panose="020F0502020204030204" pitchFamily="34" charset="0"/>
              </a:rPr>
              <a:t>，</a:t>
            </a:r>
            <a:r>
              <a:rPr lang="en-US" altLang="zh-CN" dirty="0">
                <a:latin typeface="Comic Sans MS" panose="030F0702030302020204" pitchFamily="66" charset="0"/>
                <a:ea typeface="Calibri" panose="020F0502020204030204" pitchFamily="34" charset="0"/>
                <a:cs typeface="Calibri" panose="020F0502020204030204" pitchFamily="34" charset="0"/>
              </a:rPr>
              <a:t>DSP</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657350" lvl="3"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因为维度相互交错，需要分别确认不同场景计算节点下 的所需特征，流程较为繁琐</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提问：是否可以采用如此形式来构建我们的文章模型，本人认为创新度很明显不太够，还是说继续做</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p:txBody>
      </p:sp>
      <p:pic>
        <p:nvPicPr>
          <p:cNvPr id="2" name="图片 1"/>
          <p:cNvPicPr>
            <a:picLocks noChangeAspect="1"/>
          </p:cNvPicPr>
          <p:nvPr/>
        </p:nvPicPr>
        <p:blipFill>
          <a:blip r:embed="rId4"/>
          <a:stretch>
            <a:fillRect/>
          </a:stretch>
        </p:blipFill>
        <p:spPr>
          <a:xfrm>
            <a:off x="5716903" y="980728"/>
            <a:ext cx="6379911" cy="3476050"/>
          </a:xfrm>
          <a:prstGeom prst="rect">
            <a:avLst/>
          </a:prstGeom>
        </p:spPr>
      </p:pic>
      <p:sp>
        <p:nvSpPr>
          <p:cNvPr id="3" name="文本框 2"/>
          <p:cNvSpPr txBox="1"/>
          <p:nvPr/>
        </p:nvSpPr>
        <p:spPr>
          <a:xfrm>
            <a:off x="1168100" y="883085"/>
            <a:ext cx="2339102" cy="523220"/>
          </a:xfrm>
          <a:prstGeom prst="rect">
            <a:avLst/>
          </a:prstGeom>
        </p:spPr>
        <p:txBody>
          <a:bodyPr wrap="none" rtlCol="0">
            <a:spAutoFit/>
          </a:bodyPr>
          <a:lstStyle/>
          <a:p>
            <a:pPr algn="l"/>
            <a:r>
              <a:rPr lang="zh-CN" altLang="en-US" sz="2800" b="1" dirty="0"/>
              <a:t>信息增强模块</a:t>
            </a:r>
            <a:endParaRPr lang="en-US" sz="28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1"/>
          <a:stretch>
            <a:fillRect/>
          </a:stretch>
        </p:blipFill>
        <p:spPr>
          <a:xfrm>
            <a:off x="5308776" y="1056238"/>
            <a:ext cx="6187825" cy="2531961"/>
          </a:xfrm>
          <a:prstGeom prst="rect">
            <a:avLst/>
          </a:prstGeom>
        </p:spPr>
      </p:pic>
      <p:sp>
        <p:nvSpPr>
          <p:cNvPr id="2" name="文本框 1"/>
          <p:cNvSpPr txBox="1"/>
          <p:nvPr userDrawn="1"/>
        </p:nvSpPr>
        <p:spPr>
          <a:xfrm>
            <a:off x="329732" y="1051665"/>
            <a:ext cx="11711065" cy="5806335"/>
          </a:xfrm>
          <a:prstGeom prst="rect">
            <a:avLst/>
          </a:prstGeom>
        </p:spPr>
        <p:txBody>
          <a:bodyPr wrap="square" rtlCol="0">
            <a:noAutofit/>
          </a:bodyPr>
          <a:lstStyle/>
          <a:p>
            <a:pPr marL="285750" indent="-285750" algn="l">
              <a:buFont typeface="Wingdings" panose="05000000000000000000" pitchFamily="2" charset="2"/>
              <a:buChar char="l"/>
            </a:pPr>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a:p>
            <a:pPr marL="285750" indent="-285750" algn="l">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285750" indent="-285750" algn="l">
              <a:buFont typeface="Wingdings" panose="05000000000000000000" pitchFamily="2" charset="2"/>
              <a:buChar char="l"/>
            </a:pPr>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a:p>
            <a:pPr algn="l"/>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p:txBody>
      </p:sp>
      <p:pic>
        <p:nvPicPr>
          <p:cNvPr id="5" name="图片 4"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9" name="图片 8"/>
          <p:cNvPicPr>
            <a:picLocks noChangeAspect="1"/>
          </p:cNvPicPr>
          <p:nvPr/>
        </p:nvPicPr>
        <p:blipFill>
          <a:blip r:embed="rId3"/>
          <a:stretch>
            <a:fillRect/>
          </a:stretch>
        </p:blipFill>
        <p:spPr>
          <a:xfrm>
            <a:off x="10344472" y="30940"/>
            <a:ext cx="731782" cy="725831"/>
          </a:xfrm>
          <a:prstGeom prst="rect">
            <a:avLst/>
          </a:prstGeom>
        </p:spPr>
      </p:pic>
      <p:sp>
        <p:nvSpPr>
          <p:cNvPr id="3" name="文本框 2"/>
          <p:cNvSpPr txBox="1"/>
          <p:nvPr/>
        </p:nvSpPr>
        <p:spPr>
          <a:xfrm>
            <a:off x="482132" y="1700808"/>
            <a:ext cx="11711065" cy="5309592"/>
          </a:xfrm>
          <a:prstGeom prst="rect">
            <a:avLst/>
          </a:prstGeom>
        </p:spPr>
        <p:txBody>
          <a:bodyPr wrap="square" rtlCol="0">
            <a:noAutofit/>
          </a:bodyPr>
          <a:lstStyle/>
          <a:p>
            <a:pPr marL="742950" lvl="1"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本周计划：深挖</a:t>
            </a:r>
            <a:r>
              <a:rPr lang="en-US" altLang="zh-CN" dirty="0">
                <a:latin typeface="Comic Sans MS" panose="030F0702030302020204" pitchFamily="66" charset="0"/>
                <a:ea typeface="Calibri" panose="020F0502020204030204" pitchFamily="34" charset="0"/>
                <a:cs typeface="Calibri" panose="020F0502020204030204" pitchFamily="34" charset="0"/>
              </a:rPr>
              <a:t>DNN</a:t>
            </a:r>
            <a:r>
              <a:rPr lang="zh-CN" altLang="en-US" dirty="0">
                <a:latin typeface="Comic Sans MS" panose="030F0702030302020204" pitchFamily="66" charset="0"/>
                <a:ea typeface="Calibri" panose="020F0502020204030204" pitchFamily="34" charset="0"/>
                <a:cs typeface="Calibri" panose="020F0502020204030204" pitchFamily="34" charset="0"/>
              </a:rPr>
              <a:t>模型的，尝试利用各种信息</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如何证明模型架构对计算延迟存在低秩性</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采用架构序列，还是采用架构嵌入</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一些新发现：</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657350" lvl="3"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图结构特征可以利用</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657350" lvl="3" indent="-285750">
              <a:buFont typeface="Wingdings" panose="05000000000000000000" pitchFamily="2" charset="2"/>
              <a:buChar char="l"/>
            </a:pPr>
            <a:r>
              <a:rPr lang="zh-CN" altLang="en-US" dirty="0">
                <a:solidFill>
                  <a:srgbClr val="FF0000"/>
                </a:solidFill>
                <a:latin typeface="Comic Sans MS" panose="030F0702030302020204" pitchFamily="66" charset="0"/>
                <a:ea typeface="Calibri" panose="020F0502020204030204" pitchFamily="34" charset="0"/>
                <a:cs typeface="Calibri" panose="020F0502020204030204" pitchFamily="34" charset="0"/>
              </a:rPr>
              <a:t>不同网络层的尺寸大小，</a:t>
            </a:r>
            <a:r>
              <a:rPr lang="en-US" altLang="zh-CN" dirty="0">
                <a:solidFill>
                  <a:srgbClr val="FF0000"/>
                </a:solidFill>
                <a:latin typeface="Comic Sans MS" panose="030F0702030302020204" pitchFamily="66" charset="0"/>
                <a:ea typeface="Calibri" panose="020F0502020204030204" pitchFamily="34" charset="0"/>
                <a:cs typeface="Calibri" panose="020F0502020204030204" pitchFamily="34" charset="0"/>
              </a:rPr>
              <a:t>padding</a:t>
            </a:r>
            <a:r>
              <a:rPr lang="zh-CN" altLang="en-US" dirty="0">
                <a:solidFill>
                  <a:srgbClr val="FF0000"/>
                </a:solidFill>
                <a:latin typeface="Comic Sans MS" panose="030F0702030302020204" pitchFamily="66" charset="0"/>
                <a:ea typeface="Calibri" panose="020F0502020204030204" pitchFamily="34" charset="0"/>
                <a:cs typeface="Calibri" panose="020F0502020204030204" pitchFamily="34" charset="0"/>
              </a:rPr>
              <a:t>步数</a:t>
            </a:r>
            <a:r>
              <a:rPr lang="zh-CN" altLang="en-US" dirty="0">
                <a:latin typeface="Comic Sans MS" panose="030F0702030302020204" pitchFamily="66" charset="0"/>
                <a:ea typeface="Calibri" panose="020F0502020204030204" pitchFamily="34" charset="0"/>
                <a:cs typeface="Calibri" panose="020F0502020204030204" pitchFamily="34" charset="0"/>
              </a:rPr>
              <a:t>都可以作为已有信息引入（作为图结构输入，放进去）</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657350" lvl="3"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图特征预处理，模型网络特征预处理后与</a:t>
            </a:r>
            <a:r>
              <a:rPr lang="en-US" altLang="zh-CN" dirty="0">
                <a:latin typeface="Comic Sans MS" panose="030F0702030302020204" pitchFamily="66" charset="0"/>
                <a:ea typeface="Calibri" panose="020F0502020204030204" pitchFamily="34" charset="0"/>
                <a:cs typeface="Calibri" panose="020F0502020204030204" pitchFamily="34" charset="0"/>
              </a:rPr>
              <a:t>Embedding</a:t>
            </a:r>
            <a:r>
              <a:rPr lang="zh-CN" altLang="en-US" dirty="0">
                <a:latin typeface="Comic Sans MS" panose="030F0702030302020204" pitchFamily="66" charset="0"/>
                <a:ea typeface="Calibri" panose="020F0502020204030204" pitchFamily="34" charset="0"/>
                <a:cs typeface="Calibri" panose="020F0502020204030204" pitchFamily="34" charset="0"/>
              </a:rPr>
              <a:t>相结合</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657350" lvl="3"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657350" lvl="3"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一些想法和尝试（已经实现）</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657350" lvl="3"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利用网络层节点的基本特征（</a:t>
            </a:r>
            <a:r>
              <a:rPr lang="en-US" altLang="zh-CN" dirty="0">
                <a:latin typeface="Comic Sans MS" panose="030F0702030302020204" pitchFamily="66" charset="0"/>
                <a:ea typeface="Calibri" panose="020F0502020204030204" pitchFamily="34" charset="0"/>
                <a:cs typeface="Calibri" panose="020F0502020204030204" pitchFamily="34" charset="0"/>
              </a:rPr>
              <a:t>SAGEGCN</a:t>
            </a:r>
            <a:r>
              <a:rPr lang="zh-CN" altLang="en-US" dirty="0">
                <a:latin typeface="Comic Sans MS" panose="030F0702030302020204" pitchFamily="66" charset="0"/>
                <a:ea typeface="Calibri" panose="020F0502020204030204" pitchFamily="34" charset="0"/>
                <a:cs typeface="Calibri" panose="020F0502020204030204" pitchFamily="34" charset="0"/>
              </a:rPr>
              <a:t>），</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657350" lvl="3"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利用网络层路径的结构特征（</a:t>
            </a:r>
            <a:r>
              <a:rPr lang="en-US" altLang="zh-CN" dirty="0">
                <a:latin typeface="Comic Sans MS" panose="030F0702030302020204" pitchFamily="66" charset="0"/>
                <a:ea typeface="Calibri" panose="020F0502020204030204" pitchFamily="34" charset="0"/>
                <a:cs typeface="Calibri" panose="020F0502020204030204" pitchFamily="34" charset="0"/>
              </a:rPr>
              <a:t>Topology</a:t>
            </a:r>
            <a:r>
              <a:rPr lang="zh-CN" altLang="en-US" dirty="0">
                <a:latin typeface="Comic Sans MS" panose="030F0702030302020204" pitchFamily="66" charset="0"/>
                <a:ea typeface="Calibri" panose="020F0502020204030204" pitchFamily="34" charset="0"/>
                <a:cs typeface="Calibri" panose="020F0502020204030204" pitchFamily="34" charset="0"/>
              </a:rPr>
              <a:t>）</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657350" lvl="3"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利用网络层边的特征结构（</a:t>
            </a:r>
            <a:r>
              <a:rPr lang="en-US" altLang="zh-CN" dirty="0">
                <a:latin typeface="Comic Sans MS" panose="030F0702030302020204" pitchFamily="66" charset="0"/>
                <a:ea typeface="Calibri" panose="020F0502020204030204" pitchFamily="34" charset="0"/>
                <a:cs typeface="Calibri" panose="020F0502020204030204" pitchFamily="34" charset="0"/>
              </a:rPr>
              <a:t>Hyper-graph</a:t>
            </a:r>
            <a:r>
              <a:rPr lang="zh-CN" altLang="en-US" dirty="0">
                <a:latin typeface="Comic Sans MS" panose="030F0702030302020204" pitchFamily="66" charset="0"/>
                <a:ea typeface="Calibri" panose="020F0502020204030204" pitchFamily="34" charset="0"/>
                <a:cs typeface="Calibri" panose="020F0502020204030204" pitchFamily="34" charset="0"/>
              </a:rPr>
              <a:t>）</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657350" lvl="3" indent="-285750">
              <a:buFont typeface="Wingdings" panose="05000000000000000000" pitchFamily="2" charset="2"/>
              <a:buChar char="l"/>
            </a:pPr>
            <a:r>
              <a:rPr lang="en-US" altLang="zh-CN" sz="3200" dirty="0" err="1">
                <a:solidFill>
                  <a:srgbClr val="FF0000"/>
                </a:solidFill>
                <a:latin typeface="Comic Sans MS" panose="030F0702030302020204" pitchFamily="66" charset="0"/>
                <a:ea typeface="Calibri" panose="020F0502020204030204" pitchFamily="34" charset="0"/>
                <a:cs typeface="Calibri" panose="020F0502020204030204" pitchFamily="34" charset="0"/>
              </a:rPr>
              <a:t>Graphiot</a:t>
            </a:r>
            <a:r>
              <a:rPr lang="zh-CN" altLang="en-US" sz="3200" dirty="0">
                <a:solidFill>
                  <a:srgbClr val="FF0000"/>
                </a:solidFill>
                <a:latin typeface="Comic Sans MS" panose="030F0702030302020204" pitchFamily="66" charset="0"/>
                <a:ea typeface="Calibri" panose="020F0502020204030204" pitchFamily="34" charset="0"/>
                <a:cs typeface="Calibri" panose="020F0502020204030204" pitchFamily="34" charset="0"/>
              </a:rPr>
              <a:t>（</a:t>
            </a:r>
            <a:r>
              <a:rPr lang="en-US" altLang="zh-CN" sz="3200" dirty="0">
                <a:solidFill>
                  <a:srgbClr val="FF0000"/>
                </a:solidFill>
                <a:latin typeface="Comic Sans MS" panose="030F0702030302020204" pitchFamily="66" charset="0"/>
                <a:ea typeface="Calibri" panose="020F0502020204030204" pitchFamily="34" charset="0"/>
                <a:cs typeface="Calibri" panose="020F0502020204030204" pitchFamily="34" charset="0"/>
              </a:rPr>
              <a:t>readout</a:t>
            </a:r>
            <a:r>
              <a:rPr lang="zh-CN" altLang="en-US" sz="3200" dirty="0">
                <a:solidFill>
                  <a:srgbClr val="FF0000"/>
                </a:solidFill>
                <a:latin typeface="Comic Sans MS" panose="030F0702030302020204" pitchFamily="66" charset="0"/>
                <a:ea typeface="Calibri" panose="020F0502020204030204" pitchFamily="34" charset="0"/>
                <a:cs typeface="Calibri" panose="020F0502020204030204" pitchFamily="34" charset="0"/>
              </a:rPr>
              <a:t>）</a:t>
            </a:r>
            <a:endParaRPr lang="en-US" altLang="zh-CN" sz="3200" dirty="0">
              <a:solidFill>
                <a:srgbClr val="FF0000"/>
              </a:solidFill>
              <a:latin typeface="Comic Sans MS" panose="030F0702030302020204" pitchFamily="66" charset="0"/>
              <a:ea typeface="Calibri" panose="020F0502020204030204" pitchFamily="34" charset="0"/>
              <a:cs typeface="Calibri" panose="020F0502020204030204" pitchFamily="34" charset="0"/>
            </a:endParaRPr>
          </a:p>
          <a:p>
            <a:pPr marL="1657350" lvl="3"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657350" lvl="3"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p:txBody>
      </p:sp>
      <p:pic>
        <p:nvPicPr>
          <p:cNvPr id="16" name="图片 15"/>
          <p:cNvPicPr>
            <a:picLocks noChangeAspect="1"/>
          </p:cNvPicPr>
          <p:nvPr/>
        </p:nvPicPr>
        <p:blipFill>
          <a:blip r:embed="rId4"/>
          <a:stretch>
            <a:fillRect/>
          </a:stretch>
        </p:blipFill>
        <p:spPr>
          <a:xfrm>
            <a:off x="4223792" y="4216716"/>
            <a:ext cx="7687964" cy="514217"/>
          </a:xfrm>
          <a:prstGeom prst="rect">
            <a:avLst/>
          </a:prstGeom>
        </p:spPr>
      </p:pic>
      <p:pic>
        <p:nvPicPr>
          <p:cNvPr id="4" name="图片 3" descr="upload_post_object_v2_304173346"/>
          <p:cNvPicPr>
            <a:picLocks noChangeAspect="1"/>
          </p:cNvPicPr>
          <p:nvPr/>
        </p:nvPicPr>
        <p:blipFill>
          <a:blip r:embed="rId5"/>
          <a:stretch>
            <a:fillRect/>
          </a:stretch>
        </p:blipFill>
        <p:spPr>
          <a:xfrm>
            <a:off x="446142" y="836712"/>
            <a:ext cx="423470" cy="553792"/>
          </a:xfrm>
          <a:prstGeom prst="rect">
            <a:avLst/>
          </a:prstGeom>
        </p:spPr>
      </p:pic>
      <p:sp>
        <p:nvSpPr>
          <p:cNvPr id="17" name="文本占位符 4"/>
          <p:cNvSpPr txBox="1"/>
          <p:nvPr/>
        </p:nvSpPr>
        <p:spPr>
          <a:xfrm>
            <a:off x="839415" y="919180"/>
            <a:ext cx="2520281" cy="5656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t>上周提及</a:t>
            </a:r>
            <a:endParaRPr lang="zh-CN" altLang="en-US"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1620957" cy="523220"/>
          </a:xfrm>
          <a:prstGeom prst="rect">
            <a:avLst/>
          </a:prstGeom>
        </p:spPr>
        <p:txBody>
          <a:bodyPr wrap="none" rtlCol="0">
            <a:spAutoFit/>
          </a:bodyPr>
          <a:lstStyle/>
          <a:p>
            <a:pPr algn="l"/>
            <a:r>
              <a:rPr lang="zh-CN" altLang="en-US" sz="2800" b="1" dirty="0"/>
              <a:t>建图模块</a:t>
            </a:r>
            <a:endParaRPr lang="en-US" sz="2800" b="1" dirty="0"/>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pic>
        <p:nvPicPr>
          <p:cNvPr id="2" name="图片 1"/>
          <p:cNvPicPr>
            <a:picLocks noChangeAspect="1"/>
          </p:cNvPicPr>
          <p:nvPr/>
        </p:nvPicPr>
        <p:blipFill>
          <a:blip r:embed="rId4"/>
          <a:stretch>
            <a:fillRect/>
          </a:stretch>
        </p:blipFill>
        <p:spPr>
          <a:xfrm>
            <a:off x="1302500" y="1799093"/>
            <a:ext cx="9402943" cy="463446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1620957" cy="523220"/>
          </a:xfrm>
          <a:prstGeom prst="rect">
            <a:avLst/>
          </a:prstGeom>
        </p:spPr>
        <p:txBody>
          <a:bodyPr wrap="none" rtlCol="0">
            <a:spAutoFit/>
          </a:bodyPr>
          <a:lstStyle/>
          <a:p>
            <a:pPr algn="l"/>
            <a:r>
              <a:rPr lang="zh-CN" altLang="en-US" sz="2800" b="1" dirty="0"/>
              <a:t>建图模块</a:t>
            </a:r>
            <a:endParaRPr lang="en-US" sz="2800" b="1" dirty="0"/>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pic>
        <p:nvPicPr>
          <p:cNvPr id="19" name="图片 18"/>
          <p:cNvPicPr>
            <a:picLocks noChangeAspect="1"/>
          </p:cNvPicPr>
          <p:nvPr/>
        </p:nvPicPr>
        <p:blipFill>
          <a:blip r:embed="rId4"/>
          <a:stretch>
            <a:fillRect/>
          </a:stretch>
        </p:blipFill>
        <p:spPr>
          <a:xfrm>
            <a:off x="1559496" y="1988840"/>
            <a:ext cx="8334375" cy="1333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1620957" cy="523220"/>
          </a:xfrm>
          <a:prstGeom prst="rect">
            <a:avLst/>
          </a:prstGeom>
        </p:spPr>
        <p:txBody>
          <a:bodyPr wrap="none" rtlCol="0">
            <a:spAutoFit/>
          </a:bodyPr>
          <a:lstStyle/>
          <a:p>
            <a:pPr algn="l"/>
            <a:r>
              <a:rPr lang="zh-CN" altLang="en-US" sz="2800" b="1" dirty="0"/>
              <a:t>建图模块</a:t>
            </a:r>
            <a:endParaRPr lang="en-US" sz="2800" b="1" dirty="0"/>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pic>
        <p:nvPicPr>
          <p:cNvPr id="2" name="图片 1"/>
          <p:cNvPicPr>
            <a:picLocks noChangeAspect="1"/>
          </p:cNvPicPr>
          <p:nvPr/>
        </p:nvPicPr>
        <p:blipFill>
          <a:blip r:embed="rId4"/>
          <a:stretch>
            <a:fillRect/>
          </a:stretch>
        </p:blipFill>
        <p:spPr>
          <a:xfrm>
            <a:off x="983432" y="1916832"/>
            <a:ext cx="9105900" cy="21050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7129780" cy="460375"/>
          </a:xfrm>
          <a:prstGeom prst="rect">
            <a:avLst/>
          </a:prstGeom>
        </p:spPr>
        <p:txBody>
          <a:bodyPr wrap="none" rtlCol="0">
            <a:spAutoFit/>
          </a:bodyPr>
          <a:lstStyle/>
          <a:p>
            <a:pPr algn="l"/>
            <a:r>
              <a:rPr lang="en-US" altLang="zh-CN"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SYSTEM MODEL AND OVERVIEW</a:t>
            </a:r>
            <a:r>
              <a:rPr lang="zh-CN" altLang="en-US" sz="2400" dirty="0">
                <a:solidFill>
                  <a:schemeClr val="tx1"/>
                </a:solidFill>
                <a:latin typeface="Comic Sans MS" panose="030F0702030302020204" pitchFamily="66" charset="0"/>
                <a:ea typeface="宋体" panose="02010600030101010101" pitchFamily="2" charset="-122"/>
                <a:cs typeface="Comic Sans MS" panose="030F0702030302020204" pitchFamily="66" charset="0"/>
              </a:rPr>
              <a:t>（第二部分）</a:t>
            </a:r>
            <a:r>
              <a:rPr lang="en-US" altLang="zh-CN"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 </a:t>
            </a:r>
            <a:endParaRPr sz="2400" dirty="0">
              <a:latin typeface="Comic Sans MS" panose="030F0702030302020204" pitchFamily="66" charset="0"/>
              <a:ea typeface="Comic Sans MS" panose="030F0702030302020204" pitchFamily="66" charset="0"/>
              <a:cs typeface="Comic Sans MS" panose="030F0702030302020204" pitchFamily="66" charset="0"/>
            </a:endParaRPr>
          </a:p>
        </p:txBody>
      </p:sp>
      <mc:AlternateContent xmlns:mc="http://schemas.openxmlformats.org/markup-compatibility/2006">
        <mc:Choice xmlns:a14="http://schemas.microsoft.com/office/drawing/2010/main" Requires="a14">
          <p:sp>
            <p:nvSpPr>
              <p:cNvPr id="11" name="文本框 10"/>
              <p:cNvSpPr txBox="1"/>
              <p:nvPr userDrawn="1"/>
            </p:nvSpPr>
            <p:spPr>
              <a:xfrm>
                <a:off x="1149525" y="1484908"/>
                <a:ext cx="9927212" cy="5013192"/>
              </a:xfrm>
              <a:prstGeom prst="rect">
                <a:avLst/>
              </a:prstGeom>
            </p:spPr>
            <p:txBody>
              <a:bodyPr wrap="square" rtlCol="0">
                <a:noAutofit/>
              </a:bodyPr>
              <a:lstStyle/>
              <a:p>
                <a:pPr marL="342900" indent="-342900" algn="just">
                  <a:lnSpc>
                    <a:spcPct val="150000"/>
                  </a:lnSpc>
                  <a:buFont typeface="Arial" panose="020B0604020202020204" pitchFamily="34" charset="0"/>
                  <a:buChar char="•"/>
                </a:pPr>
                <a:r>
                  <a:rPr kumimoji="1" lang="zh-CN" altLang="en-US" sz="2000" dirty="0">
                    <a:highlight>
                      <a:srgbClr val="FFFF00"/>
                    </a:highlight>
                    <a:latin typeface="Calibri" panose="020F0502020204030204" pitchFamily="34" charset="0"/>
                    <a:ea typeface="宋体" panose="02010600030101010101" pitchFamily="2" charset="-122"/>
                    <a:cs typeface="Calibri" panose="020F0502020204030204" pitchFamily="34" charset="0"/>
                  </a:rPr>
                  <a:t>模型的表示方式</a:t>
                </a:r>
                <a:endParaRPr kumimoji="1" lang="en-US" altLang="zh-CN" sz="2000" dirty="0">
                  <a:highlight>
                    <a:srgbClr val="FFFF00"/>
                  </a:highlight>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150000"/>
                  </a:lnSpc>
                  <a:buFont typeface="系统字体常规体"/>
                  <a:buChar char="-"/>
                </a:pPr>
                <a:r>
                  <a:rPr kumimoji="1" lang="zh-CN" altLang="en-US" sz="2000" b="1" dirty="0">
                    <a:latin typeface="Calibri" panose="020F0502020204030204" pitchFamily="34" charset="0"/>
                    <a:ea typeface="宋体" panose="02010600030101010101" pitchFamily="2" charset="-122"/>
                    <a:cs typeface="Calibri" panose="020F0502020204030204" pitchFamily="34" charset="0"/>
                  </a:rPr>
                  <a:t>使用一个张量来表示三维数组</a:t>
                </a:r>
                <a14:m>
                  <m:oMath xmlns:m="http://schemas.openxmlformats.org/officeDocument/2006/math">
                    <m:acc>
                      <m:accPr>
                        <m:ctrlPr>
                          <a:rPr kumimoji="1" lang="en-US" altLang="zh-CN" sz="2000" b="1" i="1" dirty="0">
                            <a:latin typeface="Cambria Math" panose="02040503050406030204" charset="0"/>
                            <a:ea typeface="宋体" panose="02010600030101010101" pitchFamily="2" charset="-122"/>
                            <a:cs typeface="Cambria Math" panose="02040503050406030204" charset="0"/>
                          </a:rPr>
                        </m:ctrlPr>
                      </m:accPr>
                      <m:e>
                        <m:r>
                          <a:rPr kumimoji="1" lang="en-US" altLang="zh-CN" sz="2000" b="1" i="1" dirty="0">
                            <a:latin typeface="Cambria Math" panose="02040503050406030204" charset="0"/>
                            <a:ea typeface="宋体" panose="02010600030101010101" pitchFamily="2" charset="-122"/>
                            <a:cs typeface="Cambria Math" panose="02040503050406030204" charset="0"/>
                          </a:rPr>
                          <m:t>𝝌</m:t>
                        </m:r>
                      </m:e>
                    </m:acc>
                    <m:r>
                      <a:rPr kumimoji="1" lang="en-US" altLang="zh-CN" sz="2000" b="1" i="1" dirty="0">
                        <a:latin typeface="Cambria Math" panose="02040503050406030204" charset="0"/>
                        <a:ea typeface="宋体" panose="02010600030101010101" pitchFamily="2" charset="-122"/>
                        <a:cs typeface="Cambria Math" panose="02040503050406030204" charset="0"/>
                      </a:rPr>
                      <m:t>∈</m:t>
                    </m:r>
                    <m:sSup>
                      <m:sSupPr>
                        <m:ctrlPr>
                          <a:rPr kumimoji="1" lang="en-US" altLang="zh-CN" sz="2000" b="1" i="1" dirty="0">
                            <a:latin typeface="Cambria Math" panose="02040503050406030204" charset="0"/>
                            <a:ea typeface="宋体" panose="02010600030101010101" pitchFamily="2" charset="-122"/>
                            <a:cs typeface="Cambria Math" panose="02040503050406030204" charset="0"/>
                          </a:rPr>
                        </m:ctrlPr>
                      </m:sSupPr>
                      <m:e>
                        <m:r>
                          <a:rPr kumimoji="1" lang="en-US" altLang="zh-CN" sz="2000" b="1" i="1" dirty="0">
                            <a:latin typeface="Cambria Math" panose="02040503050406030204" charset="0"/>
                            <a:ea typeface="宋体" panose="02010600030101010101" pitchFamily="2" charset="-122"/>
                            <a:cs typeface="Cambria Math" panose="02040503050406030204" charset="0"/>
                          </a:rPr>
                          <m:t>R</m:t>
                        </m:r>
                      </m:e>
                      <m:sup>
                        <m:r>
                          <a:rPr kumimoji="1" lang="en-US" altLang="zh-CN" sz="2000" b="1" i="1" dirty="0">
                            <a:latin typeface="Cambria Math" panose="02040503050406030204" charset="0"/>
                            <a:ea typeface="宋体" panose="02010600030101010101" pitchFamily="2" charset="-122"/>
                            <a:cs typeface="Cambria Math" panose="02040503050406030204" charset="0"/>
                          </a:rPr>
                          <m:t>𝑰</m:t>
                        </m:r>
                        <m:r>
                          <a:rPr kumimoji="1" lang="en-US" altLang="zh-CN" sz="2000" b="1" i="1" dirty="0">
                            <a:latin typeface="Cambria Math" panose="02040503050406030204" charset="0"/>
                            <a:ea typeface="宋体" panose="02010600030101010101" pitchFamily="2" charset="-122"/>
                            <a:cs typeface="Cambria Math" panose="02040503050406030204" charset="0"/>
                          </a:rPr>
                          <m:t>×</m:t>
                        </m:r>
                        <m:r>
                          <a:rPr kumimoji="1" lang="en-US" altLang="zh-CN" sz="2000" b="1" i="1" dirty="0">
                            <a:latin typeface="Cambria Math" panose="02040503050406030204" charset="0"/>
                            <a:ea typeface="宋体" panose="02010600030101010101" pitchFamily="2" charset="-122"/>
                            <a:cs typeface="Cambria Math" panose="02040503050406030204" charset="0"/>
                          </a:rPr>
                          <m:t>𝑱</m:t>
                        </m:r>
                        <m:r>
                          <a:rPr kumimoji="1" lang="en-US" altLang="zh-CN" sz="2000" b="1" i="1" dirty="0">
                            <a:latin typeface="Cambria Math" panose="02040503050406030204" charset="0"/>
                            <a:ea typeface="宋体" panose="02010600030101010101" pitchFamily="2" charset="-122"/>
                            <a:cs typeface="Cambria Math" panose="02040503050406030204" charset="0"/>
                          </a:rPr>
                          <m:t>×</m:t>
                        </m:r>
                        <m:r>
                          <a:rPr kumimoji="1" lang="en-US" altLang="zh-CN" sz="2000" b="1" i="1" dirty="0">
                            <a:latin typeface="Cambria Math" panose="02040503050406030204" charset="0"/>
                            <a:ea typeface="宋体" panose="02010600030101010101" pitchFamily="2" charset="-122"/>
                            <a:cs typeface="Cambria Math" panose="02040503050406030204" charset="0"/>
                          </a:rPr>
                          <m:t>𝑲</m:t>
                        </m:r>
                      </m:sup>
                    </m:sSup>
                  </m:oMath>
                </a14:m>
                <a:r>
                  <a:rPr kumimoji="1" lang="en-US" altLang="zh-CN" sz="2000" b="1" dirty="0">
                    <a:latin typeface="Calibri" panose="020F0502020204030204" pitchFamily="34" charset="0"/>
                    <a:ea typeface="宋体" panose="02010600030101010101" pitchFamily="2" charset="-122"/>
                    <a:cs typeface="Calibri" panose="020F0502020204030204" pitchFamily="34" charset="0"/>
                  </a:rPr>
                  <a:t>,</a:t>
                </a:r>
                <a:r>
                  <a:rPr kumimoji="1" lang="zh-CN" altLang="en-US" sz="2000" b="1" dirty="0">
                    <a:latin typeface="Calibri" panose="020F0502020204030204" pitchFamily="34" charset="0"/>
                    <a:ea typeface="宋体" panose="02010600030101010101" pitchFamily="2" charset="-122"/>
                    <a:cs typeface="Calibri" panose="020F0502020204030204" pitchFamily="34" charset="0"/>
                  </a:rPr>
                  <a:t>其中</a:t>
                </a:r>
                <a:r>
                  <a:rPr kumimoji="1" lang="en-US" altLang="zh-CN" sz="2000" b="1" dirty="0">
                    <a:latin typeface="Calibri" panose="020F0502020204030204" pitchFamily="34" charset="0"/>
                    <a:ea typeface="宋体" panose="02010600030101010101" pitchFamily="2" charset="-122"/>
                    <a:cs typeface="Calibri" panose="020F0502020204030204" pitchFamily="34" charset="0"/>
                  </a:rPr>
                  <a:t>I,J,K</a:t>
                </a:r>
                <a:r>
                  <a:rPr kumimoji="1" lang="zh-CN" altLang="en-US" sz="2000" b="1" dirty="0">
                    <a:latin typeface="Calibri" panose="020F0502020204030204" pitchFamily="34" charset="0"/>
                    <a:ea typeface="宋体" panose="02010600030101010101" pitchFamily="2" charset="-122"/>
                    <a:cs typeface="Calibri" panose="020F0502020204030204" pitchFamily="34" charset="0"/>
                  </a:rPr>
                  <a:t>，分别对应起始节点、目的节点和时间间隔的数量。每一个张量条目</a:t>
                </a:r>
                <a14:m>
                  <m:oMath xmlns:m="http://schemas.openxmlformats.org/officeDocument/2006/math">
                    <m:acc>
                      <m:accPr>
                        <m:ctrlPr>
                          <a:rPr kumimoji="1" lang="en-US" altLang="zh-CN" sz="2000" b="1" i="1" dirty="0">
                            <a:latin typeface="Cambria Math" panose="02040503050406030204" charset="0"/>
                            <a:ea typeface="宋体" panose="02010600030101010101" pitchFamily="2" charset="-122"/>
                            <a:cs typeface="Cambria Math" panose="02040503050406030204" charset="0"/>
                          </a:rPr>
                        </m:ctrlPr>
                      </m:accPr>
                      <m:e>
                        <m:sSub>
                          <m:sSubPr>
                            <m:ctrlPr>
                              <a:rPr kumimoji="1" lang="en-US" altLang="zh-CN" sz="2000" b="1" i="1" dirty="0">
                                <a:latin typeface="Cambria Math" panose="02040503050406030204" charset="0"/>
                                <a:ea typeface="宋体" panose="02010600030101010101" pitchFamily="2" charset="-122"/>
                                <a:cs typeface="Cambria Math" panose="02040503050406030204" charset="0"/>
                              </a:rPr>
                            </m:ctrlPr>
                          </m:sSubPr>
                          <m:e>
                            <m:r>
                              <a:rPr kumimoji="1" lang="en-US" altLang="zh-CN" sz="2000" b="1" i="1" dirty="0">
                                <a:latin typeface="Cambria Math" panose="02040503050406030204" charset="0"/>
                                <a:ea typeface="宋体" panose="02010600030101010101" pitchFamily="2" charset="-122"/>
                                <a:cs typeface="Cambria Math" panose="02040503050406030204" charset="0"/>
                              </a:rPr>
                              <m:t>x</m:t>
                            </m:r>
                          </m:e>
                          <m:sub>
                            <m:r>
                              <a:rPr kumimoji="1" lang="en-US" altLang="zh-CN" sz="2000" b="1" i="1" dirty="0">
                                <a:latin typeface="Cambria Math" panose="02040503050406030204" charset="0"/>
                                <a:ea typeface="宋体" panose="02010600030101010101" pitchFamily="2" charset="-122"/>
                                <a:cs typeface="Cambria Math" panose="02040503050406030204" charset="0"/>
                              </a:rPr>
                              <m:t>𝒊𝒋𝒌</m:t>
                            </m:r>
                          </m:sub>
                        </m:sSub>
                      </m:e>
                    </m:acc>
                  </m:oMath>
                </a14:m>
                <a:r>
                  <a:rPr kumimoji="1" lang="en-US" altLang="zh-CN" sz="2000" b="1" dirty="0">
                    <a:latin typeface="Calibri" panose="020F0502020204030204" pitchFamily="34" charset="0"/>
                    <a:ea typeface="宋体" panose="02010600030101010101" pitchFamily="2" charset="-122"/>
                    <a:cs typeface="Calibri" panose="020F0502020204030204" pitchFamily="34" charset="0"/>
                  </a:rPr>
                  <a:t>,</a:t>
                </a:r>
                <a:r>
                  <a:rPr kumimoji="1" lang="zh-CN" altLang="en-US" sz="2000" b="1" dirty="0">
                    <a:latin typeface="Calibri" panose="020F0502020204030204" pitchFamily="34" charset="0"/>
                    <a:ea typeface="宋体" panose="02010600030101010101" pitchFamily="2" charset="-122"/>
                    <a:cs typeface="Calibri" panose="020F0502020204030204" pitchFamily="34" charset="0"/>
                  </a:rPr>
                  <a:t>表示在</a:t>
                </a:r>
                <a:r>
                  <a:rPr kumimoji="1" lang="en-US" altLang="zh-CN" sz="2000" b="1" dirty="0">
                    <a:latin typeface="Calibri" panose="020F0502020204030204" pitchFamily="34" charset="0"/>
                    <a:ea typeface="宋体" panose="02010600030101010101" pitchFamily="2" charset="-122"/>
                    <a:cs typeface="Calibri" panose="020F0502020204030204" pitchFamily="34" charset="0"/>
                  </a:rPr>
                  <a:t>k</a:t>
                </a:r>
                <a:r>
                  <a:rPr kumimoji="1" lang="zh-CN" altLang="en-US" sz="2000" b="1" dirty="0">
                    <a:latin typeface="Calibri" panose="020F0502020204030204" pitchFamily="34" charset="0"/>
                    <a:ea typeface="宋体" panose="02010600030101010101" pitchFamily="2" charset="-122"/>
                    <a:cs typeface="Calibri" panose="020F0502020204030204" pitchFamily="34" charset="0"/>
                  </a:rPr>
                  <a:t>个时间间隔内，从起始节点</a:t>
                </a:r>
                <a:r>
                  <a:rPr kumimoji="1" lang="en-US" altLang="zh-CN" sz="2000" b="1" dirty="0">
                    <a:latin typeface="Calibri" panose="020F0502020204030204" pitchFamily="34" charset="0"/>
                    <a:ea typeface="宋体" panose="02010600030101010101" pitchFamily="2" charset="-122"/>
                    <a:cs typeface="Calibri" panose="020F0502020204030204" pitchFamily="34" charset="0"/>
                  </a:rPr>
                  <a:t>i</a:t>
                </a:r>
                <a:r>
                  <a:rPr kumimoji="1" lang="zh-CN" altLang="en-US" sz="2000" b="1" dirty="0">
                    <a:latin typeface="Calibri" panose="020F0502020204030204" pitchFamily="34" charset="0"/>
                    <a:ea typeface="宋体" panose="02010600030101010101" pitchFamily="2" charset="-122"/>
                    <a:cs typeface="Calibri" panose="020F0502020204030204" pitchFamily="34" charset="0"/>
                  </a:rPr>
                  <a:t>到目的节点</a:t>
                </a:r>
                <a:r>
                  <a:rPr kumimoji="1" lang="en-US" altLang="zh-CN" sz="2000" b="1" dirty="0">
                    <a:latin typeface="Calibri" panose="020F0502020204030204" pitchFamily="34" charset="0"/>
                    <a:ea typeface="宋体" panose="02010600030101010101" pitchFamily="2" charset="-122"/>
                    <a:cs typeface="Calibri" panose="020F0502020204030204" pitchFamily="34" charset="0"/>
                  </a:rPr>
                  <a:t>j</a:t>
                </a:r>
                <a:r>
                  <a:rPr kumimoji="1" lang="zh-CN" altLang="en-US" sz="2000" b="1" dirty="0">
                    <a:latin typeface="Calibri" panose="020F0502020204030204" pitchFamily="34" charset="0"/>
                    <a:ea typeface="宋体" panose="02010600030101010101" pitchFamily="2" charset="-122"/>
                    <a:cs typeface="Calibri" panose="020F0502020204030204" pitchFamily="34" charset="0"/>
                  </a:rPr>
                  <a:t>的</a:t>
                </a:r>
                <a:r>
                  <a:rPr kumimoji="1" lang="zh-CN" altLang="en-US" sz="2000" b="1" dirty="0">
                    <a:latin typeface="Calibri" panose="020F0502020204030204" pitchFamily="34" charset="0"/>
                    <a:ea typeface="宋体" panose="02010600030101010101" pitchFamily="2" charset="-122"/>
                    <a:cs typeface="Calibri" panose="020F0502020204030204" pitchFamily="34" charset="0"/>
                  </a:rPr>
                  <a:t>流量量。</a:t>
                </a: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a:p>
                <a:pPr marL="342900" indent="-342900" algn="just">
                  <a:lnSpc>
                    <a:spcPct val="150000"/>
                  </a:lnSpc>
                  <a:buFont typeface="Arial" panose="020B0604020202020204" pitchFamily="34" charset="0"/>
                  <a:buChar char="•"/>
                </a:pPr>
                <a:r>
                  <a:rPr kumimoji="1" lang="zh-CN" altLang="en-US" sz="2000" dirty="0">
                    <a:latin typeface="Calibri" panose="020F0502020204030204" pitchFamily="34" charset="0"/>
                    <a:ea typeface="宋体" panose="02010600030101010101" pitchFamily="2" charset="-122"/>
                    <a:cs typeface="Calibri" panose="020F0502020204030204" pitchFamily="34" charset="0"/>
                  </a:rPr>
                  <a:t>数据的稀疏性和不完整性 </a:t>
                </a: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200000"/>
                  </a:lnSpc>
                  <a:buFont typeface="系统字体常规体"/>
                  <a:buChar char="-"/>
                </a:pPr>
                <a:r>
                  <a:rPr kumimoji="1" sz="2000" dirty="0">
                    <a:latin typeface="Calibri" panose="020F0502020204030204" pitchFamily="34" charset="0"/>
                    <a:ea typeface="宋体" panose="02010600030101010101" pitchFamily="2" charset="-122"/>
                    <a:cs typeface="Calibri" panose="020F0502020204030204" pitchFamily="34" charset="0"/>
                  </a:rPr>
                  <a:t>如果在给定时间段内一对节点间没有流量测量数据，相应的张量条目就会是空的。通常这个张量是稀疏且不完整的，使用一个</a:t>
                </a:r>
                <a:r>
                  <a:rPr kumimoji="1" sz="2000" dirty="0">
                    <a:highlight>
                      <a:srgbClr val="FFFF00"/>
                    </a:highlight>
                    <a:latin typeface="Calibri" panose="020F0502020204030204" pitchFamily="34" charset="0"/>
                    <a:ea typeface="宋体" panose="02010600030101010101" pitchFamily="2" charset="-122"/>
                    <a:cs typeface="Calibri" panose="020F0502020204030204" pitchFamily="34" charset="0"/>
                  </a:rPr>
                  <a:t>采样指示张量</a:t>
                </a:r>
                <a:r>
                  <a:rPr kumimoji="1" lang="en-US" sz="2000" dirty="0">
                    <a:highlight>
                      <a:srgbClr val="FFFF00"/>
                    </a:highlight>
                    <a:latin typeface="Calibri" panose="020F0502020204030204" pitchFamily="34" charset="0"/>
                    <a:ea typeface="宋体" panose="02010600030101010101" pitchFamily="2" charset="-122"/>
                    <a:cs typeface="Calibri" panose="020F0502020204030204" pitchFamily="34" charset="0"/>
                  </a:rPr>
                  <a:t>M</a:t>
                </a:r>
                <a:r>
                  <a:rPr kumimoji="1" lang="zh-CN" altLang="en-US" sz="2000" dirty="0">
                    <a:highlight>
                      <a:srgbClr val="FFFF00"/>
                    </a:highlight>
                    <a:latin typeface="Calibri" panose="020F0502020204030204" pitchFamily="34" charset="0"/>
                    <a:ea typeface="宋体" panose="02010600030101010101" pitchFamily="2" charset="-122"/>
                    <a:cs typeface="Calibri" panose="020F0502020204030204" pitchFamily="34" charset="0"/>
                  </a:rPr>
                  <a:t>来指示</a:t>
                </a:r>
                <a14:m>
                  <m:oMath xmlns:m="http://schemas.openxmlformats.org/officeDocument/2006/math">
                    <m:acc>
                      <m:accPr>
                        <m:ctrlPr>
                          <a:rPr kumimoji="1" lang="en-US" altLang="zh-CN" sz="2000" b="1" i="1" dirty="0">
                            <a:highlight>
                              <a:srgbClr val="FFFF00"/>
                            </a:highlight>
                            <a:latin typeface="Cambria Math" panose="02040503050406030204" charset="0"/>
                            <a:ea typeface="宋体" panose="02010600030101010101" pitchFamily="2" charset="-122"/>
                            <a:cs typeface="Cambria Math" panose="02040503050406030204" charset="0"/>
                          </a:rPr>
                        </m:ctrlPr>
                      </m:accPr>
                      <m:e>
                        <m:r>
                          <a:rPr kumimoji="1" lang="en-US" altLang="zh-CN" sz="2000" b="1" i="1" dirty="0">
                            <a:highlight>
                              <a:srgbClr val="FFFF00"/>
                            </a:highlight>
                            <a:latin typeface="Cambria Math" panose="02040503050406030204" charset="0"/>
                            <a:ea typeface="宋体" panose="02010600030101010101" pitchFamily="2" charset="-122"/>
                            <a:cs typeface="Cambria Math" panose="02040503050406030204" charset="0"/>
                          </a:rPr>
                          <m:t>𝝌</m:t>
                        </m:r>
                      </m:e>
                    </m:acc>
                  </m:oMath>
                </a14:m>
                <a:r>
                  <a:rPr kumimoji="1" sz="2000" dirty="0">
                    <a:highlight>
                      <a:srgbClr val="FFFF00"/>
                    </a:highlight>
                    <a:latin typeface="Calibri" panose="020F0502020204030204" pitchFamily="34" charset="0"/>
                    <a:ea typeface="宋体" panose="02010600030101010101" pitchFamily="2" charset="-122"/>
                    <a:cs typeface="Calibri" panose="020F0502020204030204" pitchFamily="34" charset="0"/>
                  </a:rPr>
                  <a:t>中哪些元素被观测到了。</a:t>
                </a:r>
                <a:endParaRPr kumimoji="1" sz="2000" dirty="0">
                  <a:latin typeface="Calibri" panose="020F0502020204030204" pitchFamily="34" charset="0"/>
                  <a:ea typeface="宋体" panose="02010600030101010101" pitchFamily="2" charset="-122"/>
                  <a:cs typeface="Calibri" panose="020F0502020204030204" pitchFamily="34" charset="0"/>
                </a:endParaRPr>
              </a:p>
              <a:p>
                <a:pPr marL="342900" indent="-342900" algn="just">
                  <a:lnSpc>
                    <a:spcPct val="150000"/>
                  </a:lnSpc>
                  <a:buFont typeface="Arial" panose="020B0604020202020204" pitchFamily="34" charset="0"/>
                  <a:buChar char="•"/>
                </a:pP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p:txBody>
          </p:sp>
        </mc:Choice>
        <mc:Fallback>
          <p:sp>
            <p:nvSpPr>
              <p:cNvPr id="11" name="文本框 10"/>
              <p:cNvSpPr txBox="1">
                <a:spLocks noRot="1" noChangeAspect="1" noMove="1" noResize="1" noEditPoints="1" noAdjustHandles="1" noChangeArrowheads="1" noChangeShapeType="1" noTextEdit="1"/>
              </p:cNvSpPr>
              <p:nvPr userDrawn="1"/>
            </p:nvSpPr>
            <p:spPr>
              <a:xfrm>
                <a:off x="1149525" y="1484908"/>
                <a:ext cx="9927212" cy="5013192"/>
              </a:xfrm>
              <a:prstGeom prst="rect">
                <a:avLst/>
              </a:prstGeom>
              <a:blipFill rotWithShape="1">
                <a:blip r:embed="rId2"/>
                <a:stretch>
                  <a:fillRect l="-2" t="-6" r="-1089" b="3"/>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1620957" cy="523220"/>
          </a:xfrm>
          <a:prstGeom prst="rect">
            <a:avLst/>
          </a:prstGeom>
        </p:spPr>
        <p:txBody>
          <a:bodyPr wrap="none" rtlCol="0">
            <a:spAutoFit/>
          </a:bodyPr>
          <a:lstStyle/>
          <a:p>
            <a:pPr algn="l"/>
            <a:r>
              <a:rPr lang="zh-CN" altLang="en-US" sz="2800" b="1" dirty="0"/>
              <a:t>建图模块</a:t>
            </a:r>
            <a:endParaRPr lang="en-US" sz="2800" b="1" dirty="0"/>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pic>
        <p:nvPicPr>
          <p:cNvPr id="2" name="图片 1"/>
          <p:cNvPicPr>
            <a:picLocks noChangeAspect="1"/>
          </p:cNvPicPr>
          <p:nvPr/>
        </p:nvPicPr>
        <p:blipFill>
          <a:blip r:embed="rId4"/>
          <a:stretch>
            <a:fillRect/>
          </a:stretch>
        </p:blipFill>
        <p:spPr>
          <a:xfrm>
            <a:off x="3863752" y="3284984"/>
            <a:ext cx="3601757" cy="3264818"/>
          </a:xfrm>
          <a:prstGeom prst="rect">
            <a:avLst/>
          </a:prstGeom>
        </p:spPr>
      </p:pic>
      <p:pic>
        <p:nvPicPr>
          <p:cNvPr id="3" name="图片 2"/>
          <p:cNvPicPr>
            <a:picLocks noChangeAspect="1"/>
          </p:cNvPicPr>
          <p:nvPr/>
        </p:nvPicPr>
        <p:blipFill>
          <a:blip r:embed="rId5"/>
          <a:stretch>
            <a:fillRect/>
          </a:stretch>
        </p:blipFill>
        <p:spPr>
          <a:xfrm>
            <a:off x="2063552" y="1484784"/>
            <a:ext cx="7369624" cy="184240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pic>
        <p:nvPicPr>
          <p:cNvPr id="2" name="图片 1"/>
          <p:cNvPicPr>
            <a:picLocks noChangeAspect="1"/>
          </p:cNvPicPr>
          <p:nvPr/>
        </p:nvPicPr>
        <p:blipFill>
          <a:blip r:embed="rId4"/>
          <a:stretch>
            <a:fillRect/>
          </a:stretch>
        </p:blipFill>
        <p:spPr>
          <a:xfrm>
            <a:off x="1607989" y="-10288"/>
            <a:ext cx="8535154" cy="6858000"/>
          </a:xfrm>
          <a:prstGeom prst="rect">
            <a:avLst/>
          </a:prstGeom>
        </p:spPr>
      </p:pic>
      <p:pic>
        <p:nvPicPr>
          <p:cNvPr id="3" name="图片 2"/>
          <p:cNvPicPr>
            <a:picLocks noChangeAspect="1"/>
          </p:cNvPicPr>
          <p:nvPr/>
        </p:nvPicPr>
        <p:blipFill>
          <a:blip r:embed="rId5"/>
          <a:stretch>
            <a:fillRect/>
          </a:stretch>
        </p:blipFill>
        <p:spPr>
          <a:xfrm>
            <a:off x="9817966" y="1390504"/>
            <a:ext cx="2127107" cy="23160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pic>
        <p:nvPicPr>
          <p:cNvPr id="2" name="图片 1"/>
          <p:cNvPicPr>
            <a:picLocks noChangeAspect="1"/>
          </p:cNvPicPr>
          <p:nvPr/>
        </p:nvPicPr>
        <p:blipFill>
          <a:blip r:embed="rId4"/>
          <a:stretch>
            <a:fillRect/>
          </a:stretch>
        </p:blipFill>
        <p:spPr>
          <a:xfrm>
            <a:off x="1156246" y="-27384"/>
            <a:ext cx="9915384"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1620957" cy="523220"/>
          </a:xfrm>
          <a:prstGeom prst="rect">
            <a:avLst/>
          </a:prstGeom>
        </p:spPr>
        <p:txBody>
          <a:bodyPr wrap="none" rtlCol="0">
            <a:spAutoFit/>
          </a:bodyPr>
          <a:lstStyle/>
          <a:p>
            <a:pPr algn="l"/>
            <a:r>
              <a:rPr lang="zh-CN" altLang="en-US" sz="2800" b="1" dirty="0"/>
              <a:t>建图模块</a:t>
            </a:r>
            <a:endParaRPr lang="en-US" sz="2800" b="1" dirty="0"/>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pic>
        <p:nvPicPr>
          <p:cNvPr id="2" name="图片 1"/>
          <p:cNvPicPr>
            <a:picLocks noChangeAspect="1"/>
          </p:cNvPicPr>
          <p:nvPr/>
        </p:nvPicPr>
        <p:blipFill>
          <a:blip r:embed="rId4"/>
          <a:stretch>
            <a:fillRect/>
          </a:stretch>
        </p:blipFill>
        <p:spPr>
          <a:xfrm>
            <a:off x="606412" y="2142148"/>
            <a:ext cx="10925175" cy="1295400"/>
          </a:xfrm>
          <a:prstGeom prst="rect">
            <a:avLst/>
          </a:prstGeom>
        </p:spPr>
      </p:pic>
      <p:sp>
        <p:nvSpPr>
          <p:cNvPr id="3" name="文本框 2"/>
          <p:cNvSpPr txBox="1"/>
          <p:nvPr/>
        </p:nvSpPr>
        <p:spPr>
          <a:xfrm>
            <a:off x="1487488" y="1772816"/>
            <a:ext cx="5472608" cy="369332"/>
          </a:xfrm>
          <a:prstGeom prst="rect">
            <a:avLst/>
          </a:prstGeom>
          <a:noFill/>
        </p:spPr>
        <p:txBody>
          <a:bodyPr wrap="square" rtlCol="0">
            <a:spAutoFit/>
          </a:bodyPr>
          <a:lstStyle/>
          <a:p>
            <a:r>
              <a:rPr lang="zh-CN" altLang="en-US" dirty="0"/>
              <a:t>现在需要将图节点信息导入</a:t>
            </a:r>
            <a:endParaRPr lang="zh-CN" altLang="en-US" dirty="0"/>
          </a:p>
        </p:txBody>
      </p:sp>
      <p:pic>
        <p:nvPicPr>
          <p:cNvPr id="6" name="图片 5"/>
          <p:cNvPicPr>
            <a:picLocks noChangeAspect="1"/>
          </p:cNvPicPr>
          <p:nvPr/>
        </p:nvPicPr>
        <p:blipFill>
          <a:blip r:embed="rId5"/>
          <a:stretch>
            <a:fillRect/>
          </a:stretch>
        </p:blipFill>
        <p:spPr>
          <a:xfrm>
            <a:off x="3309588" y="3356992"/>
            <a:ext cx="5518821" cy="315604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1620957" cy="523220"/>
          </a:xfrm>
          <a:prstGeom prst="rect">
            <a:avLst/>
          </a:prstGeom>
        </p:spPr>
        <p:txBody>
          <a:bodyPr wrap="none" rtlCol="0">
            <a:spAutoFit/>
          </a:bodyPr>
          <a:lstStyle/>
          <a:p>
            <a:pPr algn="l"/>
            <a:r>
              <a:rPr lang="zh-CN" altLang="en-US" sz="2800" b="1" dirty="0"/>
              <a:t>建图模块</a:t>
            </a:r>
            <a:endParaRPr lang="en-US" sz="2800" b="1" dirty="0"/>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pic>
        <p:nvPicPr>
          <p:cNvPr id="2" name="图片 1"/>
          <p:cNvPicPr>
            <a:picLocks noChangeAspect="1"/>
          </p:cNvPicPr>
          <p:nvPr/>
        </p:nvPicPr>
        <p:blipFill>
          <a:blip r:embed="rId4"/>
          <a:stretch>
            <a:fillRect/>
          </a:stretch>
        </p:blipFill>
        <p:spPr>
          <a:xfrm>
            <a:off x="2927781" y="0"/>
            <a:ext cx="6336437" cy="6858000"/>
          </a:xfrm>
          <a:prstGeom prst="rect">
            <a:avLst/>
          </a:prstGeom>
        </p:spPr>
      </p:pic>
      <p:sp>
        <p:nvSpPr>
          <p:cNvPr id="3" name="文本框 2"/>
          <p:cNvSpPr txBox="1"/>
          <p:nvPr/>
        </p:nvSpPr>
        <p:spPr>
          <a:xfrm>
            <a:off x="782235" y="3068960"/>
            <a:ext cx="2736304" cy="1477328"/>
          </a:xfrm>
          <a:prstGeom prst="rect">
            <a:avLst/>
          </a:prstGeom>
          <a:noFill/>
        </p:spPr>
        <p:txBody>
          <a:bodyPr wrap="square" rtlCol="0">
            <a:spAutoFit/>
          </a:bodyPr>
          <a:lstStyle/>
          <a:p>
            <a:r>
              <a:rPr lang="zh-CN" altLang="en-US" dirty="0"/>
              <a:t>并为不同的操作层构建嵌入，</a:t>
            </a:r>
            <a:r>
              <a:rPr lang="en-US" altLang="zh-CN" dirty="0"/>
              <a:t>dim</a:t>
            </a:r>
            <a:r>
              <a:rPr lang="zh-CN" altLang="en-US" dirty="0"/>
              <a:t>为维度大小</a:t>
            </a:r>
            <a:endParaRPr lang="en-US" altLang="zh-CN" dirty="0"/>
          </a:p>
          <a:p>
            <a:endParaRPr lang="en-US" altLang="zh-CN" dirty="0"/>
          </a:p>
          <a:p>
            <a:endParaRPr lang="en-US" altLang="zh-CN" dirty="0"/>
          </a:p>
          <a:p>
            <a:endParaRPr lang="en-US" altLang="zh-CN" dirty="0"/>
          </a:p>
        </p:txBody>
      </p:sp>
      <p:pic>
        <p:nvPicPr>
          <p:cNvPr id="6" name="图片 5"/>
          <p:cNvPicPr>
            <a:picLocks noChangeAspect="1"/>
          </p:cNvPicPr>
          <p:nvPr/>
        </p:nvPicPr>
        <p:blipFill>
          <a:blip r:embed="rId5"/>
          <a:stretch>
            <a:fillRect/>
          </a:stretch>
        </p:blipFill>
        <p:spPr>
          <a:xfrm>
            <a:off x="335360" y="3761978"/>
            <a:ext cx="3342024" cy="1395214"/>
          </a:xfrm>
          <a:prstGeom prst="rect">
            <a:avLst/>
          </a:prstGeom>
        </p:spPr>
      </p:pic>
      <p:sp>
        <p:nvSpPr>
          <p:cNvPr id="9" name="文本框 8"/>
          <p:cNvSpPr txBox="1"/>
          <p:nvPr/>
        </p:nvSpPr>
        <p:spPr>
          <a:xfrm>
            <a:off x="839416" y="1916832"/>
            <a:ext cx="2808312" cy="923330"/>
          </a:xfrm>
          <a:prstGeom prst="rect">
            <a:avLst/>
          </a:prstGeom>
          <a:noFill/>
        </p:spPr>
        <p:txBody>
          <a:bodyPr wrap="square" rtlCol="0">
            <a:spAutoFit/>
          </a:bodyPr>
          <a:lstStyle/>
          <a:p>
            <a:r>
              <a:rPr lang="zh-CN" altLang="en-US" dirty="0"/>
              <a:t>通过数据集的原规则找到了对应的操作数对应信息</a:t>
            </a:r>
            <a:endParaRPr lang="en-US" altLang="zh-CN" dirty="0"/>
          </a:p>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1620957" cy="523220"/>
          </a:xfrm>
          <a:prstGeom prst="rect">
            <a:avLst/>
          </a:prstGeom>
        </p:spPr>
        <p:txBody>
          <a:bodyPr wrap="none" rtlCol="0">
            <a:spAutoFit/>
          </a:bodyPr>
          <a:lstStyle/>
          <a:p>
            <a:pPr algn="l"/>
            <a:r>
              <a:rPr lang="zh-CN" altLang="en-US" sz="2800" b="1" dirty="0"/>
              <a:t>建图模块</a:t>
            </a:r>
            <a:endParaRPr lang="en-US" sz="2800" b="1" dirty="0"/>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pic>
        <p:nvPicPr>
          <p:cNvPr id="6" name="图片 5"/>
          <p:cNvPicPr>
            <a:picLocks noChangeAspect="1"/>
          </p:cNvPicPr>
          <p:nvPr/>
        </p:nvPicPr>
        <p:blipFill>
          <a:blip r:embed="rId4"/>
          <a:stretch>
            <a:fillRect/>
          </a:stretch>
        </p:blipFill>
        <p:spPr>
          <a:xfrm>
            <a:off x="5642702" y="2514381"/>
            <a:ext cx="5400600" cy="2588166"/>
          </a:xfrm>
          <a:prstGeom prst="rect">
            <a:avLst/>
          </a:prstGeom>
        </p:spPr>
      </p:pic>
      <p:pic>
        <p:nvPicPr>
          <p:cNvPr id="9" name="图片 8"/>
          <p:cNvPicPr>
            <a:picLocks noChangeAspect="1"/>
          </p:cNvPicPr>
          <p:nvPr/>
        </p:nvPicPr>
        <p:blipFill>
          <a:blip r:embed="rId5"/>
          <a:stretch>
            <a:fillRect/>
          </a:stretch>
        </p:blipFill>
        <p:spPr>
          <a:xfrm>
            <a:off x="551384" y="2780928"/>
            <a:ext cx="4059696" cy="2321619"/>
          </a:xfrm>
          <a:prstGeom prst="rect">
            <a:avLst/>
          </a:prstGeom>
        </p:spPr>
      </p:pic>
      <p:sp>
        <p:nvSpPr>
          <p:cNvPr id="10" name="箭头: 下 9"/>
          <p:cNvSpPr/>
          <p:nvPr/>
        </p:nvSpPr>
        <p:spPr>
          <a:xfrm rot="16200000">
            <a:off x="5052226" y="3663462"/>
            <a:ext cx="214625" cy="504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1620957" cy="523220"/>
          </a:xfrm>
          <a:prstGeom prst="rect">
            <a:avLst/>
          </a:prstGeom>
        </p:spPr>
        <p:txBody>
          <a:bodyPr wrap="none" rtlCol="0">
            <a:spAutoFit/>
          </a:bodyPr>
          <a:lstStyle/>
          <a:p>
            <a:pPr algn="l"/>
            <a:r>
              <a:rPr lang="zh-CN" altLang="en-US" sz="2800" b="1" dirty="0"/>
              <a:t>建图模块</a:t>
            </a:r>
            <a:endParaRPr lang="en-US" sz="2800" b="1" dirty="0"/>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pic>
        <p:nvPicPr>
          <p:cNvPr id="2" name="图片 1"/>
          <p:cNvPicPr>
            <a:picLocks noChangeAspect="1"/>
          </p:cNvPicPr>
          <p:nvPr/>
        </p:nvPicPr>
        <p:blipFill>
          <a:blip r:embed="rId4"/>
          <a:stretch>
            <a:fillRect/>
          </a:stretch>
        </p:blipFill>
        <p:spPr>
          <a:xfrm>
            <a:off x="5945316" y="1556792"/>
            <a:ext cx="5053895" cy="2422012"/>
          </a:xfrm>
          <a:prstGeom prst="rect">
            <a:avLst/>
          </a:prstGeom>
        </p:spPr>
      </p:pic>
      <p:pic>
        <p:nvPicPr>
          <p:cNvPr id="3" name="图片 2"/>
          <p:cNvPicPr>
            <a:picLocks noChangeAspect="1"/>
          </p:cNvPicPr>
          <p:nvPr/>
        </p:nvPicPr>
        <p:blipFill rotWithShape="1">
          <a:blip r:embed="rId5"/>
          <a:srcRect t="42402"/>
          <a:stretch>
            <a:fillRect/>
          </a:stretch>
        </p:blipFill>
        <p:spPr>
          <a:xfrm>
            <a:off x="767408" y="2708920"/>
            <a:ext cx="4898901" cy="1271594"/>
          </a:xfrm>
          <a:prstGeom prst="rect">
            <a:avLst/>
          </a:prstGeom>
        </p:spPr>
      </p:pic>
      <p:pic>
        <p:nvPicPr>
          <p:cNvPr id="6" name="图片 5"/>
          <p:cNvPicPr>
            <a:picLocks noChangeAspect="1"/>
          </p:cNvPicPr>
          <p:nvPr/>
        </p:nvPicPr>
        <p:blipFill>
          <a:blip r:embed="rId6"/>
          <a:stretch>
            <a:fillRect/>
          </a:stretch>
        </p:blipFill>
        <p:spPr>
          <a:xfrm>
            <a:off x="813693" y="1556792"/>
            <a:ext cx="4982146" cy="681360"/>
          </a:xfrm>
          <a:prstGeom prst="rect">
            <a:avLst/>
          </a:prstGeom>
        </p:spPr>
      </p:pic>
      <p:sp>
        <p:nvSpPr>
          <p:cNvPr id="9" name="文本框 8"/>
          <p:cNvSpPr txBox="1"/>
          <p:nvPr/>
        </p:nvSpPr>
        <p:spPr>
          <a:xfrm>
            <a:off x="869612" y="5157192"/>
            <a:ext cx="8178716" cy="1015663"/>
          </a:xfrm>
          <a:prstGeom prst="rect">
            <a:avLst/>
          </a:prstGeom>
          <a:noFill/>
        </p:spPr>
        <p:txBody>
          <a:bodyPr wrap="square" rtlCol="0">
            <a:spAutoFit/>
          </a:bodyPr>
          <a:lstStyle/>
          <a:p>
            <a:r>
              <a:rPr lang="zh-CN" altLang="en-US" sz="2000" b="1" dirty="0"/>
              <a:t>最终图表示构建索引   ↓</a:t>
            </a:r>
            <a:endParaRPr lang="en-US" altLang="zh-CN" sz="2000" b="1" dirty="0"/>
          </a:p>
          <a:p>
            <a:r>
              <a:rPr lang="en-US" altLang="zh-CN" sz="2000" b="1" dirty="0"/>
              <a:t>[inputs,</a:t>
            </a:r>
            <a:r>
              <a:rPr lang="zh-CN" altLang="en-US" sz="2000" b="1" dirty="0"/>
              <a:t> </a:t>
            </a:r>
            <a:r>
              <a:rPr lang="en-US" altLang="zh-CN" sz="2000" b="1" dirty="0"/>
              <a:t>None,  Conv3,  None, inputs,  Pool3, Conv1, outputs]</a:t>
            </a:r>
            <a:endParaRPr lang="en-US" altLang="zh-CN" sz="2000" b="1" dirty="0"/>
          </a:p>
          <a:p>
            <a:r>
              <a:rPr lang="en-US" altLang="zh-CN" sz="2000" b="1" dirty="0"/>
              <a:t>[3,            5           1          5         3          2          0            5       ] </a:t>
            </a:r>
            <a:r>
              <a:rPr lang="zh-CN" altLang="en-US" sz="2000" b="1" dirty="0"/>
              <a:t>为索引</a:t>
            </a:r>
            <a:endParaRPr lang="zh-CN" altLang="en-US" sz="2000" b="1" dirty="0"/>
          </a:p>
        </p:txBody>
      </p:sp>
      <p:pic>
        <p:nvPicPr>
          <p:cNvPr id="10" name="图片 9"/>
          <p:cNvPicPr>
            <a:picLocks noChangeAspect="1"/>
          </p:cNvPicPr>
          <p:nvPr/>
        </p:nvPicPr>
        <p:blipFill>
          <a:blip r:embed="rId7"/>
          <a:stretch>
            <a:fillRect/>
          </a:stretch>
        </p:blipFill>
        <p:spPr>
          <a:xfrm>
            <a:off x="9167695" y="4437112"/>
            <a:ext cx="879046" cy="18710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1980029" cy="523220"/>
          </a:xfrm>
          <a:prstGeom prst="rect">
            <a:avLst/>
          </a:prstGeom>
        </p:spPr>
        <p:txBody>
          <a:bodyPr wrap="none" rtlCol="0">
            <a:spAutoFit/>
          </a:bodyPr>
          <a:lstStyle/>
          <a:p>
            <a:pPr algn="l"/>
            <a:r>
              <a:rPr lang="zh-CN" altLang="en-US" sz="2800" b="1" dirty="0"/>
              <a:t>图神经网络</a:t>
            </a:r>
            <a:endParaRPr lang="en-US" sz="2800" b="1" dirty="0"/>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pic>
        <p:nvPicPr>
          <p:cNvPr id="2" name="图片 1"/>
          <p:cNvPicPr>
            <a:picLocks noChangeAspect="1"/>
          </p:cNvPicPr>
          <p:nvPr/>
        </p:nvPicPr>
        <p:blipFill>
          <a:blip r:embed="rId4"/>
          <a:stretch>
            <a:fillRect/>
          </a:stretch>
        </p:blipFill>
        <p:spPr>
          <a:xfrm>
            <a:off x="263352" y="1628800"/>
            <a:ext cx="5053895" cy="2422012"/>
          </a:xfrm>
          <a:prstGeom prst="rect">
            <a:avLst/>
          </a:prstGeom>
        </p:spPr>
      </p:pic>
      <p:pic>
        <p:nvPicPr>
          <p:cNvPr id="12" name="图片 11"/>
          <p:cNvPicPr>
            <a:picLocks noChangeAspect="1"/>
          </p:cNvPicPr>
          <p:nvPr/>
        </p:nvPicPr>
        <p:blipFill>
          <a:blip r:embed="rId5"/>
          <a:stretch>
            <a:fillRect/>
          </a:stretch>
        </p:blipFill>
        <p:spPr>
          <a:xfrm>
            <a:off x="5419650" y="1610413"/>
            <a:ext cx="6508998" cy="2560750"/>
          </a:xfrm>
          <a:prstGeom prst="rect">
            <a:avLst/>
          </a:prstGeom>
        </p:spPr>
      </p:pic>
      <p:sp>
        <p:nvSpPr>
          <p:cNvPr id="13" name="箭头: 下 12"/>
          <p:cNvSpPr/>
          <p:nvPr/>
        </p:nvSpPr>
        <p:spPr>
          <a:xfrm rot="16200000">
            <a:off x="4656827" y="2638473"/>
            <a:ext cx="214625" cy="504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p:cNvSpPr/>
          <p:nvPr/>
        </p:nvSpPr>
        <p:spPr>
          <a:xfrm>
            <a:off x="7824192" y="4511719"/>
            <a:ext cx="214625" cy="504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5663952" y="5157192"/>
            <a:ext cx="468052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Graph Readout</a:t>
            </a:r>
            <a:endParaRPr lang="zh-CN" altLang="en-US" dirty="0"/>
          </a:p>
        </p:txBody>
      </p:sp>
      <p:sp>
        <p:nvSpPr>
          <p:cNvPr id="16" name="文本框 15"/>
          <p:cNvSpPr txBox="1"/>
          <p:nvPr/>
        </p:nvSpPr>
        <p:spPr>
          <a:xfrm>
            <a:off x="869612" y="5229200"/>
            <a:ext cx="3498196" cy="369332"/>
          </a:xfrm>
          <a:prstGeom prst="rect">
            <a:avLst/>
          </a:prstGeom>
          <a:noFill/>
        </p:spPr>
        <p:txBody>
          <a:bodyPr wrap="square" rtlCol="0">
            <a:spAutoFit/>
          </a:bodyPr>
          <a:lstStyle/>
          <a:p>
            <a:r>
              <a:rPr lang="zh-CN" altLang="en-US" dirty="0"/>
              <a:t>我只用了两层</a:t>
            </a:r>
            <a:r>
              <a:rPr lang="en-US" altLang="zh-CN" dirty="0"/>
              <a:t>GNN</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1620957" cy="523220"/>
          </a:xfrm>
          <a:prstGeom prst="rect">
            <a:avLst/>
          </a:prstGeom>
        </p:spPr>
        <p:txBody>
          <a:bodyPr wrap="none" rtlCol="0">
            <a:spAutoFit/>
          </a:bodyPr>
          <a:lstStyle/>
          <a:p>
            <a:pPr algn="l"/>
            <a:r>
              <a:rPr lang="zh-CN" altLang="en-US" sz="2800" b="1" dirty="0"/>
              <a:t>最终模型</a:t>
            </a:r>
            <a:endParaRPr lang="en-US" sz="2800" b="1" dirty="0"/>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sp>
        <p:nvSpPr>
          <p:cNvPr id="3" name="矩形 2"/>
          <p:cNvSpPr/>
          <p:nvPr/>
        </p:nvSpPr>
        <p:spPr>
          <a:xfrm>
            <a:off x="2978969" y="2829345"/>
            <a:ext cx="288032" cy="10451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 name="矩形 5"/>
          <p:cNvSpPr/>
          <p:nvPr/>
        </p:nvSpPr>
        <p:spPr>
          <a:xfrm>
            <a:off x="3545623" y="2829345"/>
            <a:ext cx="288032" cy="1045180"/>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 name="矩形 8"/>
          <p:cNvSpPr/>
          <p:nvPr/>
        </p:nvSpPr>
        <p:spPr>
          <a:xfrm>
            <a:off x="4154085" y="2829345"/>
            <a:ext cx="288032" cy="1045180"/>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矩形 9"/>
          <p:cNvSpPr/>
          <p:nvPr/>
        </p:nvSpPr>
        <p:spPr>
          <a:xfrm>
            <a:off x="4784756" y="2829345"/>
            <a:ext cx="288032" cy="1045180"/>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矩形 10"/>
          <p:cNvSpPr/>
          <p:nvPr/>
        </p:nvSpPr>
        <p:spPr>
          <a:xfrm>
            <a:off x="5392190" y="2829345"/>
            <a:ext cx="288032" cy="1045180"/>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6" name="直接箭头连接符 15"/>
          <p:cNvCxnSpPr>
            <a:stCxn id="3" idx="2"/>
          </p:cNvCxnSpPr>
          <p:nvPr/>
        </p:nvCxnSpPr>
        <p:spPr>
          <a:xfrm>
            <a:off x="3122985" y="3874525"/>
            <a:ext cx="1193719" cy="325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6" idx="2"/>
          </p:cNvCxnSpPr>
          <p:nvPr/>
        </p:nvCxnSpPr>
        <p:spPr>
          <a:xfrm>
            <a:off x="3689639" y="3874525"/>
            <a:ext cx="627065" cy="325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9" idx="2"/>
          </p:cNvCxnSpPr>
          <p:nvPr/>
        </p:nvCxnSpPr>
        <p:spPr>
          <a:xfrm>
            <a:off x="4298101" y="3874525"/>
            <a:ext cx="18603" cy="325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0" idx="2"/>
          </p:cNvCxnSpPr>
          <p:nvPr/>
        </p:nvCxnSpPr>
        <p:spPr>
          <a:xfrm flipH="1">
            <a:off x="4316704" y="3874525"/>
            <a:ext cx="612068" cy="325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1" idx="2"/>
          </p:cNvCxnSpPr>
          <p:nvPr/>
        </p:nvCxnSpPr>
        <p:spPr>
          <a:xfrm flipH="1">
            <a:off x="4316704" y="3874525"/>
            <a:ext cx="1219502" cy="325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4"/>
          <a:stretch>
            <a:fillRect/>
          </a:stretch>
        </p:blipFill>
        <p:spPr>
          <a:xfrm>
            <a:off x="5735080" y="2834710"/>
            <a:ext cx="2883393" cy="317074"/>
          </a:xfrm>
          <a:prstGeom prst="rect">
            <a:avLst/>
          </a:prstGeom>
        </p:spPr>
      </p:pic>
      <p:pic>
        <p:nvPicPr>
          <p:cNvPr id="22" name="图片 21"/>
          <p:cNvPicPr>
            <a:picLocks noChangeAspect="1"/>
          </p:cNvPicPr>
          <p:nvPr/>
        </p:nvPicPr>
        <p:blipFill>
          <a:blip r:embed="rId5"/>
          <a:stretch>
            <a:fillRect/>
          </a:stretch>
        </p:blipFill>
        <p:spPr>
          <a:xfrm>
            <a:off x="2906961" y="2109265"/>
            <a:ext cx="2903528" cy="470095"/>
          </a:xfrm>
          <a:prstGeom prst="rect">
            <a:avLst/>
          </a:prstGeom>
        </p:spPr>
      </p:pic>
      <p:cxnSp>
        <p:nvCxnSpPr>
          <p:cNvPr id="23" name="直接箭头连接符 22"/>
          <p:cNvCxnSpPr>
            <a:stCxn id="21" idx="2"/>
          </p:cNvCxnSpPr>
          <p:nvPr/>
        </p:nvCxnSpPr>
        <p:spPr>
          <a:xfrm>
            <a:off x="7176777" y="3151784"/>
            <a:ext cx="0" cy="325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28705" y="3500273"/>
            <a:ext cx="1296144" cy="317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FFN</a:t>
            </a:r>
            <a:endParaRPr lang="zh-CN" altLang="en-US" dirty="0"/>
          </a:p>
        </p:txBody>
      </p:sp>
      <p:cxnSp>
        <p:nvCxnSpPr>
          <p:cNvPr id="25" name="直接箭头连接符 24"/>
          <p:cNvCxnSpPr>
            <a:stCxn id="24" idx="2"/>
          </p:cNvCxnSpPr>
          <p:nvPr/>
        </p:nvCxnSpPr>
        <p:spPr>
          <a:xfrm flipH="1">
            <a:off x="4298101" y="3817347"/>
            <a:ext cx="2878676" cy="370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3474730" y="4225754"/>
            <a:ext cx="1683947" cy="317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Concatenate</a:t>
            </a:r>
            <a:endParaRPr lang="zh-CN" altLang="en-US" dirty="0"/>
          </a:p>
        </p:txBody>
      </p:sp>
      <p:sp>
        <p:nvSpPr>
          <p:cNvPr id="27" name="文本框 26"/>
          <p:cNvSpPr txBox="1"/>
          <p:nvPr/>
        </p:nvSpPr>
        <p:spPr>
          <a:xfrm>
            <a:off x="1337983" y="1938459"/>
            <a:ext cx="2234549" cy="523220"/>
          </a:xfrm>
          <a:prstGeom prst="rect">
            <a:avLst/>
          </a:prstGeom>
          <a:noFill/>
        </p:spPr>
        <p:txBody>
          <a:bodyPr wrap="square" rtlCol="0">
            <a:spAutoFit/>
          </a:bodyPr>
          <a:lstStyle/>
          <a:p>
            <a:r>
              <a:rPr lang="zh-CN" altLang="en-US" sz="2800" b="1" dirty="0"/>
              <a:t>原来</a:t>
            </a:r>
            <a:endParaRPr lang="zh-CN" altLang="en-US" sz="28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1620957" cy="523220"/>
          </a:xfrm>
          <a:prstGeom prst="rect">
            <a:avLst/>
          </a:prstGeom>
        </p:spPr>
        <p:txBody>
          <a:bodyPr wrap="none" rtlCol="0">
            <a:spAutoFit/>
          </a:bodyPr>
          <a:lstStyle/>
          <a:p>
            <a:pPr algn="l"/>
            <a:r>
              <a:rPr lang="zh-CN" altLang="en-US" sz="2800" b="1" dirty="0"/>
              <a:t>最终模型</a:t>
            </a:r>
            <a:endParaRPr lang="en-US" sz="2800" b="1" dirty="0"/>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cxnSp>
        <p:nvCxnSpPr>
          <p:cNvPr id="18" name="直接箭头连接符 17"/>
          <p:cNvCxnSpPr>
            <a:stCxn id="2" idx="2"/>
            <a:endCxn id="26" idx="0"/>
          </p:cNvCxnSpPr>
          <p:nvPr/>
        </p:nvCxnSpPr>
        <p:spPr>
          <a:xfrm>
            <a:off x="4313802" y="3281279"/>
            <a:ext cx="2902" cy="1702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4"/>
          <a:stretch>
            <a:fillRect/>
          </a:stretch>
        </p:blipFill>
        <p:spPr>
          <a:xfrm>
            <a:off x="5735080" y="2834710"/>
            <a:ext cx="2883393" cy="317074"/>
          </a:xfrm>
          <a:prstGeom prst="rect">
            <a:avLst/>
          </a:prstGeom>
        </p:spPr>
      </p:pic>
      <p:cxnSp>
        <p:nvCxnSpPr>
          <p:cNvPr id="23" name="直接箭头连接符 22"/>
          <p:cNvCxnSpPr>
            <a:stCxn id="21" idx="2"/>
          </p:cNvCxnSpPr>
          <p:nvPr/>
        </p:nvCxnSpPr>
        <p:spPr>
          <a:xfrm>
            <a:off x="7176777" y="3151784"/>
            <a:ext cx="0" cy="325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528705" y="3500273"/>
            <a:ext cx="1296144" cy="317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FFN</a:t>
            </a:r>
            <a:endParaRPr lang="zh-CN" altLang="en-US" dirty="0"/>
          </a:p>
        </p:txBody>
      </p:sp>
      <p:sp>
        <p:nvSpPr>
          <p:cNvPr id="26" name="矩形 25"/>
          <p:cNvSpPr/>
          <p:nvPr/>
        </p:nvSpPr>
        <p:spPr>
          <a:xfrm>
            <a:off x="3474730" y="4984134"/>
            <a:ext cx="1683947" cy="317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Concatenate</a:t>
            </a:r>
            <a:endParaRPr lang="zh-CN" altLang="en-US" dirty="0"/>
          </a:p>
        </p:txBody>
      </p:sp>
      <p:sp>
        <p:nvSpPr>
          <p:cNvPr id="2" name="矩形: 圆角 1"/>
          <p:cNvSpPr/>
          <p:nvPr/>
        </p:nvSpPr>
        <p:spPr>
          <a:xfrm>
            <a:off x="3215680" y="2705215"/>
            <a:ext cx="219624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Graph Readout</a:t>
            </a:r>
            <a:endParaRPr lang="zh-CN" altLang="en-US" dirty="0"/>
          </a:p>
        </p:txBody>
      </p:sp>
      <p:sp>
        <p:nvSpPr>
          <p:cNvPr id="13" name="文本框 12"/>
          <p:cNvSpPr txBox="1"/>
          <p:nvPr/>
        </p:nvSpPr>
        <p:spPr>
          <a:xfrm>
            <a:off x="1337983" y="1938459"/>
            <a:ext cx="2234549" cy="523220"/>
          </a:xfrm>
          <a:prstGeom prst="rect">
            <a:avLst/>
          </a:prstGeom>
          <a:noFill/>
        </p:spPr>
        <p:txBody>
          <a:bodyPr wrap="square" rtlCol="0">
            <a:spAutoFit/>
          </a:bodyPr>
          <a:lstStyle/>
          <a:p>
            <a:r>
              <a:rPr lang="zh-CN" altLang="en-US" sz="2800" b="1" dirty="0"/>
              <a:t>现在</a:t>
            </a:r>
            <a:endParaRPr lang="zh-CN" altLang="en-US" sz="2800" b="1" dirty="0"/>
          </a:p>
        </p:txBody>
      </p:sp>
      <p:cxnSp>
        <p:nvCxnSpPr>
          <p:cNvPr id="15" name="直接箭头连接符 14"/>
          <p:cNvCxnSpPr>
            <a:stCxn id="24" idx="2"/>
            <a:endCxn id="26" idx="0"/>
          </p:cNvCxnSpPr>
          <p:nvPr/>
        </p:nvCxnSpPr>
        <p:spPr>
          <a:xfrm flipH="1">
            <a:off x="4316704" y="3817347"/>
            <a:ext cx="2860073" cy="1166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7129780" cy="460375"/>
          </a:xfrm>
          <a:prstGeom prst="rect">
            <a:avLst/>
          </a:prstGeom>
        </p:spPr>
        <p:txBody>
          <a:bodyPr wrap="none" rtlCol="0">
            <a:spAutoFit/>
          </a:bodyPr>
          <a:lstStyle/>
          <a:p>
            <a:pPr algn="l"/>
            <a:r>
              <a:rPr lang="en-US" altLang="zh-CN"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SYSTEM MODEL AND OVERVIEW </a:t>
            </a:r>
            <a:r>
              <a:rPr lang="zh-CN" altLang="en-US" sz="2400" dirty="0">
                <a:solidFill>
                  <a:schemeClr val="tx1"/>
                </a:solidFill>
                <a:latin typeface="Comic Sans MS" panose="030F0702030302020204" pitchFamily="66" charset="0"/>
                <a:ea typeface="宋体" panose="02010600030101010101" pitchFamily="2" charset="-122"/>
                <a:cs typeface="Comic Sans MS" panose="030F0702030302020204" pitchFamily="66" charset="0"/>
              </a:rPr>
              <a:t>（</a:t>
            </a:r>
            <a:r>
              <a:rPr lang="zh-CN" altLang="en-US" sz="2400" dirty="0">
                <a:solidFill>
                  <a:schemeClr val="tx1"/>
                </a:solidFill>
                <a:latin typeface="Comic Sans MS" panose="030F0702030302020204" pitchFamily="66" charset="0"/>
                <a:ea typeface="宋体" panose="02010600030101010101" pitchFamily="2" charset="-122"/>
                <a:cs typeface="Comic Sans MS" panose="030F0702030302020204" pitchFamily="66" charset="0"/>
              </a:rPr>
              <a:t>第二部分）</a:t>
            </a:r>
            <a:endParaRPr lang="zh-CN" altLang="en-US" sz="2400" dirty="0">
              <a:solidFill>
                <a:schemeClr val="tx1"/>
              </a:solidFill>
              <a:latin typeface="Comic Sans MS" panose="030F0702030302020204" pitchFamily="66" charset="0"/>
              <a:ea typeface="宋体" panose="02010600030101010101" pitchFamily="2" charset="-122"/>
              <a:cs typeface="Comic Sans MS" panose="030F0702030302020204" pitchFamily="66" charset="0"/>
            </a:endParaRPr>
          </a:p>
        </p:txBody>
      </p:sp>
      <p:sp>
        <p:nvSpPr>
          <p:cNvPr id="11" name="文本框 10"/>
          <p:cNvSpPr txBox="1"/>
          <p:nvPr userDrawn="1"/>
        </p:nvSpPr>
        <p:spPr>
          <a:xfrm>
            <a:off x="1149525" y="1413153"/>
            <a:ext cx="9927212" cy="5013192"/>
          </a:xfrm>
          <a:prstGeom prst="rect">
            <a:avLst/>
          </a:prstGeom>
        </p:spPr>
        <p:txBody>
          <a:bodyPr wrap="square" rtlCol="0">
            <a:noAutofit/>
          </a:bodyPr>
          <a:lstStyle/>
          <a:p>
            <a:pPr marL="342900" indent="-342900" algn="just">
              <a:lnSpc>
                <a:spcPct val="150000"/>
              </a:lnSpc>
              <a:buFont typeface="Arial" panose="020B0604020202020204" pitchFamily="34" charset="0"/>
              <a:buChar char="•"/>
            </a:pPr>
            <a:r>
              <a:rPr kumimoji="1" lang="en-US" altLang="zh-CN" sz="2000" dirty="0">
                <a:latin typeface="Calibri" panose="020F0502020204030204" pitchFamily="34" charset="0"/>
                <a:ea typeface="宋体" panose="02010600030101010101" pitchFamily="2" charset="-122"/>
                <a:cs typeface="Calibri" panose="020F0502020204030204" pitchFamily="34" charset="0"/>
              </a:rPr>
              <a:t>DATC</a:t>
            </a:r>
            <a:r>
              <a:rPr kumimoji="1" lang="zh-CN" altLang="en-US" sz="2000" dirty="0">
                <a:latin typeface="Calibri" panose="020F0502020204030204" pitchFamily="34" charset="0"/>
                <a:ea typeface="宋体" panose="02010600030101010101" pitchFamily="2" charset="-122"/>
                <a:cs typeface="Calibri" panose="020F0502020204030204" pitchFamily="34" charset="0"/>
              </a:rPr>
              <a:t>模型</a:t>
            </a: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150000"/>
              </a:lnSpc>
              <a:buFont typeface="系统字体常规体"/>
              <a:buChar char="-"/>
            </a:pPr>
            <a:r>
              <a:rPr kumimoji="1" lang="zh-CN" sz="2000" b="1" dirty="0">
                <a:ea typeface="宋体" panose="02010600030101010101" pitchFamily="2" charset="-122"/>
              </a:rPr>
              <a:t>深</a:t>
            </a:r>
            <a:r>
              <a:rPr kumimoji="1" sz="2000" b="1" dirty="0">
                <a:ea typeface="宋体" panose="02010600030101010101" pitchFamily="2" charset="-122"/>
              </a:rPr>
              <a:t>度对抗张量补全（DATC）模型，它基于生成对抗网络（GANs）架构，并包括两个主要组件：生成器（G）和判别器（D）。</a:t>
            </a:r>
            <a:endParaRPr kumimoji="1" sz="2000" b="1" dirty="0">
              <a:ea typeface="宋体" panose="02010600030101010101" pitchFamily="2" charset="-122"/>
            </a:endParaRPr>
          </a:p>
          <a:p>
            <a:pPr marL="1257300" lvl="2" indent="-342900" algn="just">
              <a:lnSpc>
                <a:spcPct val="150000"/>
              </a:lnSpc>
              <a:buFont typeface="系统字体常规体"/>
              <a:buChar char="-"/>
            </a:pPr>
            <a:r>
              <a:rPr kumimoji="1" lang="en-US" altLang="zh-CN" sz="2000" b="1" dirty="0">
                <a:latin typeface="Calibri" panose="020F0502020204030204" pitchFamily="34" charset="0"/>
                <a:ea typeface="宋体" panose="02010600030101010101" pitchFamily="2" charset="-122"/>
                <a:cs typeface="Calibri" panose="020F0502020204030204" pitchFamily="34" charset="0"/>
              </a:rPr>
              <a:t>生成器（G）：</a:t>
            </a:r>
            <a:r>
              <a:rPr kumimoji="1" lang="en-US" altLang="zh-CN" sz="2000" dirty="0">
                <a:latin typeface="Calibri" panose="020F0502020204030204" pitchFamily="34" charset="0"/>
                <a:ea typeface="宋体" panose="02010600030101010101" pitchFamily="2" charset="-122"/>
                <a:cs typeface="Calibri" panose="020F0502020204030204" pitchFamily="34" charset="0"/>
              </a:rPr>
              <a:t>基于观测到的测量数据，生成器 G 生成和估计缺失的条目。它通过学习非线性和深度特征以及相关性来实现更准确的数据估计。</a:t>
            </a: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a:p>
            <a:pPr marL="1257300" lvl="2" indent="-342900" algn="just">
              <a:lnSpc>
                <a:spcPct val="150000"/>
              </a:lnSpc>
              <a:buFont typeface="系统字体常规体"/>
              <a:buChar char="-"/>
            </a:pPr>
            <a:r>
              <a:rPr kumimoji="1" lang="en-US" altLang="zh-CN" sz="2000" b="1" dirty="0">
                <a:latin typeface="Calibri" panose="020F0502020204030204" pitchFamily="34" charset="0"/>
                <a:ea typeface="宋体" panose="02010600030101010101" pitchFamily="2" charset="-122"/>
                <a:cs typeface="Calibri" panose="020F0502020204030204" pitchFamily="34" charset="0"/>
              </a:rPr>
              <a:t>判别器（D）：</a:t>
            </a:r>
            <a:r>
              <a:rPr kumimoji="1" lang="en-US" altLang="zh-CN" sz="2000" dirty="0">
                <a:latin typeface="Calibri" panose="020F0502020204030204" pitchFamily="34" charset="0"/>
                <a:ea typeface="宋体" panose="02010600030101010101" pitchFamily="2" charset="-122"/>
                <a:cs typeface="Calibri" panose="020F0502020204030204" pitchFamily="34" charset="0"/>
              </a:rPr>
              <a:t>在得到 G 的观测数据和估计数据后，D 的目标是区分观测数据（真实数据）和估计数据（伪造数据）。</a:t>
            </a: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a:p>
            <a:pPr marL="342900" indent="-342900" algn="just">
              <a:lnSpc>
                <a:spcPct val="150000"/>
              </a:lnSpc>
              <a:buFont typeface="Arial" panose="020B0604020202020204" pitchFamily="34" charset="0"/>
              <a:buChar char="•"/>
            </a:pPr>
            <a:r>
              <a:rPr kumimoji="1" lang="zh-CN" altLang="en-US" sz="2000" dirty="0">
                <a:latin typeface="Calibri" panose="020F0502020204030204" pitchFamily="34" charset="0"/>
                <a:ea typeface="宋体" panose="02010600030101010101" pitchFamily="2" charset="-122"/>
                <a:cs typeface="Calibri" panose="020F0502020204030204" pitchFamily="34" charset="0"/>
              </a:rPr>
              <a:t>对抗训练过程</a:t>
            </a: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150000"/>
              </a:lnSpc>
              <a:buFont typeface="系统字体常规体"/>
              <a:buChar char="-"/>
            </a:pPr>
            <a:r>
              <a:rPr kumimoji="1" sz="2000" dirty="0">
                <a:latin typeface="Calibri" panose="020F0502020204030204" pitchFamily="34" charset="0"/>
                <a:ea typeface="宋体" panose="02010600030101010101" pitchFamily="2" charset="-122"/>
                <a:cs typeface="Calibri" panose="020F0502020204030204" pitchFamily="34" charset="0"/>
              </a:rPr>
              <a:t>试图通过增加 D 的错误率来愚弄 D，而 D 试图准确地区分真实数据和</a:t>
            </a:r>
            <a:r>
              <a:rPr kumimoji="1" lang="en-US" sz="2000" dirty="0">
                <a:latin typeface="Calibri" panose="020F0502020204030204" pitchFamily="34" charset="0"/>
                <a:ea typeface="宋体" panose="02010600030101010101" pitchFamily="2" charset="-122"/>
                <a:cs typeface="Calibri" panose="020F0502020204030204" pitchFamily="34" charset="0"/>
              </a:rPr>
              <a:t>G</a:t>
            </a:r>
            <a:r>
              <a:rPr kumimoji="1" lang="zh-CN" altLang="en-US" sz="2000" dirty="0">
                <a:latin typeface="Calibri" panose="020F0502020204030204" pitchFamily="34" charset="0"/>
                <a:ea typeface="宋体" panose="02010600030101010101" pitchFamily="2" charset="-122"/>
                <a:cs typeface="Calibri" panose="020F0502020204030204" pitchFamily="34" charset="0"/>
              </a:rPr>
              <a:t>估计的</a:t>
            </a:r>
            <a:r>
              <a:rPr kumimoji="1" sz="2000" dirty="0">
                <a:latin typeface="Calibri" panose="020F0502020204030204" pitchFamily="34" charset="0"/>
                <a:ea typeface="宋体" panose="02010600030101010101" pitchFamily="2" charset="-122"/>
                <a:cs typeface="Calibri" panose="020F0502020204030204" pitchFamily="34" charset="0"/>
              </a:rPr>
              <a:t>数据。通过这对抗过程，G 学会生成可以遵循真实测量数据分布的数据，以更好地估计缺失的流量数据。</a:t>
            </a:r>
            <a:endParaRPr kumimoji="1" sz="2000" dirty="0">
              <a:latin typeface="Calibri" panose="020F0502020204030204" pitchFamily="34" charset="0"/>
              <a:ea typeface="宋体" panose="02010600030101010101" pitchFamily="2" charset="-122"/>
              <a:cs typeface="Calibri" panose="020F0502020204030204" pitchFamily="34" charset="0"/>
            </a:endParaRPr>
          </a:p>
          <a:p>
            <a:pPr marL="342900" indent="-342900" algn="just">
              <a:lnSpc>
                <a:spcPct val="150000"/>
              </a:lnSpc>
              <a:buFont typeface="Arial" panose="020B0604020202020204" pitchFamily="34" charset="0"/>
              <a:buChar char="•"/>
            </a:pPr>
            <a:endParaRPr kumimoji="1" lang="en-US" altLang="zh-CN" sz="2000" dirty="0">
              <a:latin typeface="Calibri" panose="020F0502020204030204" pitchFamily="34" charset="0"/>
              <a:ea typeface="宋体" panose="02010600030101010101" pitchFamily="2" charset="-122"/>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1620957" cy="523220"/>
          </a:xfrm>
          <a:prstGeom prst="rect">
            <a:avLst/>
          </a:prstGeom>
        </p:spPr>
        <p:txBody>
          <a:bodyPr wrap="none" rtlCol="0">
            <a:spAutoFit/>
          </a:bodyPr>
          <a:lstStyle/>
          <a:p>
            <a:pPr algn="l"/>
            <a:r>
              <a:rPr lang="zh-CN" altLang="en-US" sz="2800" b="1" dirty="0"/>
              <a:t>最终模型</a:t>
            </a:r>
            <a:endParaRPr lang="en-US" sz="2800" b="1" dirty="0"/>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pic>
        <p:nvPicPr>
          <p:cNvPr id="2" name="图片 1"/>
          <p:cNvPicPr>
            <a:picLocks noChangeAspect="1"/>
          </p:cNvPicPr>
          <p:nvPr/>
        </p:nvPicPr>
        <p:blipFill>
          <a:blip r:embed="rId4"/>
          <a:stretch>
            <a:fillRect/>
          </a:stretch>
        </p:blipFill>
        <p:spPr>
          <a:xfrm>
            <a:off x="119336" y="1484784"/>
            <a:ext cx="3551339" cy="1701932"/>
          </a:xfrm>
          <a:prstGeom prst="rect">
            <a:avLst/>
          </a:prstGeom>
        </p:spPr>
      </p:pic>
      <p:pic>
        <p:nvPicPr>
          <p:cNvPr id="12" name="图片 11"/>
          <p:cNvPicPr>
            <a:picLocks noChangeAspect="1"/>
          </p:cNvPicPr>
          <p:nvPr/>
        </p:nvPicPr>
        <p:blipFill>
          <a:blip r:embed="rId5"/>
          <a:stretch>
            <a:fillRect/>
          </a:stretch>
        </p:blipFill>
        <p:spPr>
          <a:xfrm>
            <a:off x="3810140" y="1685323"/>
            <a:ext cx="3988718" cy="1569229"/>
          </a:xfrm>
          <a:prstGeom prst="rect">
            <a:avLst/>
          </a:prstGeom>
        </p:spPr>
      </p:pic>
      <p:sp>
        <p:nvSpPr>
          <p:cNvPr id="13" name="箭头: 下 12"/>
          <p:cNvSpPr/>
          <p:nvPr/>
        </p:nvSpPr>
        <p:spPr>
          <a:xfrm rot="16200000">
            <a:off x="3291905" y="2151271"/>
            <a:ext cx="214625" cy="504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p:cNvSpPr/>
          <p:nvPr/>
        </p:nvSpPr>
        <p:spPr>
          <a:xfrm rot="16200000">
            <a:off x="7950890" y="2151271"/>
            <a:ext cx="214625" cy="504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rot="5400000">
            <a:off x="7518158" y="2222866"/>
            <a:ext cx="219624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Graph Readout</a:t>
            </a:r>
            <a:endParaRPr lang="zh-CN" altLang="en-US" dirty="0"/>
          </a:p>
        </p:txBody>
      </p:sp>
      <p:pic>
        <p:nvPicPr>
          <p:cNvPr id="21" name="图片 20"/>
          <p:cNvPicPr>
            <a:picLocks noChangeAspect="1"/>
          </p:cNvPicPr>
          <p:nvPr/>
        </p:nvPicPr>
        <p:blipFill>
          <a:blip r:embed="rId6"/>
          <a:stretch>
            <a:fillRect/>
          </a:stretch>
        </p:blipFill>
        <p:spPr>
          <a:xfrm>
            <a:off x="3399217" y="4294633"/>
            <a:ext cx="2883393" cy="317074"/>
          </a:xfrm>
          <a:prstGeom prst="rect">
            <a:avLst/>
          </a:prstGeom>
        </p:spPr>
      </p:pic>
      <p:sp>
        <p:nvSpPr>
          <p:cNvPr id="24" name="矩形 23"/>
          <p:cNvSpPr/>
          <p:nvPr/>
        </p:nvSpPr>
        <p:spPr>
          <a:xfrm rot="5400000">
            <a:off x="7078046" y="4345855"/>
            <a:ext cx="1296144" cy="317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FFN</a:t>
            </a:r>
            <a:endParaRPr lang="zh-CN" altLang="en-US" dirty="0"/>
          </a:p>
        </p:txBody>
      </p:sp>
      <p:sp>
        <p:nvSpPr>
          <p:cNvPr id="26" name="矩形 25"/>
          <p:cNvSpPr/>
          <p:nvPr/>
        </p:nvSpPr>
        <p:spPr>
          <a:xfrm>
            <a:off x="9392307" y="4345855"/>
            <a:ext cx="1683947" cy="317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Concatenate</a:t>
            </a:r>
            <a:endParaRPr lang="zh-CN" altLang="en-US" dirty="0"/>
          </a:p>
        </p:txBody>
      </p:sp>
      <p:sp>
        <p:nvSpPr>
          <p:cNvPr id="28" name="矩形: 圆角 27"/>
          <p:cNvSpPr/>
          <p:nvPr/>
        </p:nvSpPr>
        <p:spPr>
          <a:xfrm>
            <a:off x="446142" y="4219262"/>
            <a:ext cx="1584176" cy="521323"/>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大模型</a:t>
            </a:r>
            <a:endParaRPr lang="zh-CN" altLang="en-US" b="1" dirty="0">
              <a:solidFill>
                <a:srgbClr val="FF0000"/>
              </a:solidFill>
            </a:endParaRPr>
          </a:p>
        </p:txBody>
      </p:sp>
      <p:cxnSp>
        <p:nvCxnSpPr>
          <p:cNvPr id="29" name="直接箭头连接符 28"/>
          <p:cNvCxnSpPr/>
          <p:nvPr/>
        </p:nvCxnSpPr>
        <p:spPr>
          <a:xfrm>
            <a:off x="1253390" y="3893629"/>
            <a:ext cx="0" cy="325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64370" y="3576543"/>
            <a:ext cx="1265948" cy="369332"/>
          </a:xfrm>
          <a:prstGeom prst="rect">
            <a:avLst/>
          </a:prstGeom>
          <a:noFill/>
        </p:spPr>
        <p:txBody>
          <a:bodyPr wrap="square" rtlCol="0">
            <a:spAutoFit/>
          </a:bodyPr>
          <a:lstStyle/>
          <a:p>
            <a:r>
              <a:rPr lang="en-US" altLang="zh-CN" dirty="0"/>
              <a:t>prompt</a:t>
            </a:r>
            <a:endParaRPr lang="zh-CN" altLang="en-US" dirty="0"/>
          </a:p>
        </p:txBody>
      </p:sp>
      <p:sp>
        <p:nvSpPr>
          <p:cNvPr id="31" name="箭头: 下 30"/>
          <p:cNvSpPr/>
          <p:nvPr/>
        </p:nvSpPr>
        <p:spPr>
          <a:xfrm rot="16200000">
            <a:off x="2568593" y="4200855"/>
            <a:ext cx="214625" cy="504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下 34"/>
          <p:cNvSpPr/>
          <p:nvPr/>
        </p:nvSpPr>
        <p:spPr>
          <a:xfrm rot="16200000">
            <a:off x="6744485" y="4200854"/>
            <a:ext cx="214625" cy="504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连接符: 肘形 36"/>
          <p:cNvCxnSpPr>
            <a:stCxn id="15" idx="0"/>
            <a:endCxn id="26" idx="0"/>
          </p:cNvCxnSpPr>
          <p:nvPr/>
        </p:nvCxnSpPr>
        <p:spPr>
          <a:xfrm>
            <a:off x="8904312" y="2510898"/>
            <a:ext cx="1329969" cy="183495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4" idx="0"/>
            <a:endCxn id="26" idx="1"/>
          </p:cNvCxnSpPr>
          <p:nvPr/>
        </p:nvCxnSpPr>
        <p:spPr>
          <a:xfrm>
            <a:off x="7884655" y="4504392"/>
            <a:ext cx="150765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1" name="图片 40"/>
          <p:cNvPicPr>
            <a:picLocks noChangeAspect="1"/>
          </p:cNvPicPr>
          <p:nvPr/>
        </p:nvPicPr>
        <p:blipFill>
          <a:blip r:embed="rId7"/>
          <a:stretch>
            <a:fillRect/>
          </a:stretch>
        </p:blipFill>
        <p:spPr>
          <a:xfrm rot="10800000">
            <a:off x="6599483" y="5095002"/>
            <a:ext cx="2595411" cy="1692046"/>
          </a:xfrm>
          <a:prstGeom prst="rect">
            <a:avLst/>
          </a:prstGeom>
        </p:spPr>
      </p:pic>
      <p:cxnSp>
        <p:nvCxnSpPr>
          <p:cNvPr id="44" name="连接符: 肘形 43"/>
          <p:cNvCxnSpPr>
            <a:stCxn id="26" idx="2"/>
            <a:endCxn id="41" idx="1"/>
          </p:cNvCxnSpPr>
          <p:nvPr/>
        </p:nvCxnSpPr>
        <p:spPr>
          <a:xfrm rot="5400000">
            <a:off x="9075540" y="4782284"/>
            <a:ext cx="1278096" cy="103938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3503712" y="5756360"/>
            <a:ext cx="2056383" cy="369332"/>
          </a:xfrm>
          <a:prstGeom prst="rect">
            <a:avLst/>
          </a:prstGeom>
          <a:noFill/>
        </p:spPr>
        <p:txBody>
          <a:bodyPr wrap="square" rtlCol="0">
            <a:spAutoFit/>
          </a:bodyPr>
          <a:lstStyle/>
          <a:p>
            <a:r>
              <a:rPr lang="en-US" altLang="zh-CN" dirty="0"/>
              <a:t>Y = Latency</a:t>
            </a:r>
            <a:endParaRPr lang="zh-CN" altLang="en-US" dirty="0"/>
          </a:p>
        </p:txBody>
      </p:sp>
      <p:sp>
        <p:nvSpPr>
          <p:cNvPr id="46" name="箭头: 下 45"/>
          <p:cNvSpPr/>
          <p:nvPr/>
        </p:nvSpPr>
        <p:spPr>
          <a:xfrm rot="5400000">
            <a:off x="5744127" y="5688713"/>
            <a:ext cx="214625" cy="504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1620957" cy="523220"/>
          </a:xfrm>
          <a:prstGeom prst="rect">
            <a:avLst/>
          </a:prstGeom>
        </p:spPr>
        <p:txBody>
          <a:bodyPr wrap="none" rtlCol="0">
            <a:spAutoFit/>
          </a:bodyPr>
          <a:lstStyle/>
          <a:p>
            <a:pPr algn="l"/>
            <a:r>
              <a:rPr lang="zh-CN" altLang="en-US" sz="2800" b="1" dirty="0"/>
              <a:t>最终模型</a:t>
            </a:r>
            <a:endParaRPr lang="en-US" sz="2800" b="1" dirty="0"/>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pic>
        <p:nvPicPr>
          <p:cNvPr id="6" name="图片 5"/>
          <p:cNvPicPr>
            <a:picLocks noChangeAspect="1"/>
          </p:cNvPicPr>
          <p:nvPr/>
        </p:nvPicPr>
        <p:blipFill>
          <a:blip r:embed="rId4"/>
          <a:stretch>
            <a:fillRect/>
          </a:stretch>
        </p:blipFill>
        <p:spPr>
          <a:xfrm>
            <a:off x="191344" y="1700808"/>
            <a:ext cx="6816080" cy="3375059"/>
          </a:xfrm>
          <a:prstGeom prst="rect">
            <a:avLst/>
          </a:prstGeom>
        </p:spPr>
      </p:pic>
      <p:pic>
        <p:nvPicPr>
          <p:cNvPr id="9" name="图片 8"/>
          <p:cNvPicPr>
            <a:picLocks noChangeAspect="1"/>
          </p:cNvPicPr>
          <p:nvPr/>
        </p:nvPicPr>
        <p:blipFill>
          <a:blip r:embed="rId5"/>
          <a:stretch>
            <a:fillRect/>
          </a:stretch>
        </p:blipFill>
        <p:spPr>
          <a:xfrm>
            <a:off x="6960096" y="2852936"/>
            <a:ext cx="4616166" cy="1242814"/>
          </a:xfrm>
          <a:prstGeom prst="rect">
            <a:avLst/>
          </a:prstGeom>
        </p:spPr>
      </p:pic>
      <p:pic>
        <p:nvPicPr>
          <p:cNvPr id="10" name="图片 9"/>
          <p:cNvPicPr>
            <a:picLocks noChangeAspect="1"/>
          </p:cNvPicPr>
          <p:nvPr/>
        </p:nvPicPr>
        <p:blipFill>
          <a:blip r:embed="rId5"/>
          <a:stretch>
            <a:fillRect/>
          </a:stretch>
        </p:blipFill>
        <p:spPr>
          <a:xfrm>
            <a:off x="7080561" y="2852936"/>
            <a:ext cx="4616166" cy="1242814"/>
          </a:xfrm>
          <a:prstGeom prst="rect">
            <a:avLst/>
          </a:prstGeom>
        </p:spPr>
      </p:pic>
      <p:sp>
        <p:nvSpPr>
          <p:cNvPr id="11" name="文本框 10"/>
          <p:cNvSpPr txBox="1"/>
          <p:nvPr/>
        </p:nvSpPr>
        <p:spPr>
          <a:xfrm>
            <a:off x="3719736" y="5301208"/>
            <a:ext cx="4320480" cy="369332"/>
          </a:xfrm>
          <a:prstGeom prst="rect">
            <a:avLst/>
          </a:prstGeom>
          <a:noFill/>
        </p:spPr>
        <p:txBody>
          <a:bodyPr wrap="square" rtlCol="0">
            <a:spAutoFit/>
          </a:bodyPr>
          <a:lstStyle/>
          <a:p>
            <a:r>
              <a:rPr lang="zh-CN" altLang="en-US" dirty="0"/>
              <a:t>遗憾的是，没有效果</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1620957" cy="523220"/>
          </a:xfrm>
          <a:prstGeom prst="rect">
            <a:avLst/>
          </a:prstGeom>
        </p:spPr>
        <p:txBody>
          <a:bodyPr wrap="none" rtlCol="0">
            <a:spAutoFit/>
          </a:bodyPr>
          <a:lstStyle/>
          <a:p>
            <a:pPr algn="l"/>
            <a:r>
              <a:rPr lang="zh-CN" altLang="en-US" sz="2800" b="1" dirty="0"/>
              <a:t>最终模型</a:t>
            </a:r>
            <a:endParaRPr lang="en-US" sz="2800" b="1" dirty="0"/>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pic>
        <p:nvPicPr>
          <p:cNvPr id="6" name="图片 5"/>
          <p:cNvPicPr>
            <a:picLocks noChangeAspect="1"/>
          </p:cNvPicPr>
          <p:nvPr/>
        </p:nvPicPr>
        <p:blipFill>
          <a:blip r:embed="rId4"/>
          <a:stretch>
            <a:fillRect/>
          </a:stretch>
        </p:blipFill>
        <p:spPr>
          <a:xfrm>
            <a:off x="191344" y="1700808"/>
            <a:ext cx="6816080" cy="3375059"/>
          </a:xfrm>
          <a:prstGeom prst="rect">
            <a:avLst/>
          </a:prstGeom>
        </p:spPr>
      </p:pic>
      <p:sp>
        <p:nvSpPr>
          <p:cNvPr id="11" name="文本框 10"/>
          <p:cNvSpPr txBox="1"/>
          <p:nvPr/>
        </p:nvSpPr>
        <p:spPr>
          <a:xfrm>
            <a:off x="1199455" y="5386171"/>
            <a:ext cx="7200801" cy="923330"/>
          </a:xfrm>
          <a:prstGeom prst="rect">
            <a:avLst/>
          </a:prstGeom>
          <a:noFill/>
        </p:spPr>
        <p:txBody>
          <a:bodyPr wrap="square" rtlCol="0">
            <a:spAutoFit/>
          </a:bodyPr>
          <a:lstStyle/>
          <a:p>
            <a:r>
              <a:rPr lang="zh-CN" altLang="en-US" dirty="0"/>
              <a:t>随后，我尝试了搭积木写模型，加归一化层激活层不断调整，</a:t>
            </a:r>
            <a:endParaRPr lang="en-US" altLang="zh-CN" dirty="0"/>
          </a:p>
          <a:p>
            <a:r>
              <a:rPr lang="zh-CN" altLang="en-US" dirty="0"/>
              <a:t>或者使用改进版</a:t>
            </a:r>
            <a:r>
              <a:rPr lang="en-US" altLang="zh-CN" dirty="0"/>
              <a:t>GNN</a:t>
            </a:r>
            <a:r>
              <a:rPr lang="zh-CN" altLang="en-US" dirty="0"/>
              <a:t>算法，</a:t>
            </a:r>
            <a:endParaRPr lang="en-US" altLang="zh-CN" dirty="0"/>
          </a:p>
          <a:p>
            <a:r>
              <a:rPr lang="zh-CN" altLang="en-US" dirty="0"/>
              <a:t>改进甚微！</a:t>
            </a:r>
            <a:endParaRPr lang="zh-CN" altLang="en-US" dirty="0"/>
          </a:p>
        </p:txBody>
      </p:sp>
      <p:pic>
        <p:nvPicPr>
          <p:cNvPr id="2" name="图片 1"/>
          <p:cNvPicPr>
            <a:picLocks noChangeAspect="1"/>
          </p:cNvPicPr>
          <p:nvPr/>
        </p:nvPicPr>
        <p:blipFill>
          <a:blip r:embed="rId5"/>
          <a:stretch>
            <a:fillRect/>
          </a:stretch>
        </p:blipFill>
        <p:spPr>
          <a:xfrm>
            <a:off x="7220344" y="2996952"/>
            <a:ext cx="4945360" cy="174028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p:nvSpPr>
        <p:spPr>
          <a:xfrm>
            <a:off x="4028767" y="3044279"/>
            <a:ext cx="4134465" cy="769441"/>
          </a:xfrm>
          <a:prstGeom prst="rect">
            <a:avLst/>
          </a:prstGeom>
        </p:spPr>
        <p:txBody>
          <a:bodyPr wrap="none" rtlCol="0">
            <a:spAutoFit/>
          </a:bodyPr>
          <a:lstStyle/>
          <a:p>
            <a:pPr algn="l"/>
            <a:r>
              <a:rPr lang="zh-CN" altLang="en-US" sz="4400" b="1" dirty="0"/>
              <a:t>一个小小的巧合</a:t>
            </a:r>
            <a:endParaRPr lang="en-US" sz="4400" b="1" dirty="0"/>
          </a:p>
        </p:txBody>
      </p:sp>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pic>
        <p:nvPicPr>
          <p:cNvPr id="3" name="图片 2"/>
          <p:cNvPicPr>
            <a:picLocks noChangeAspect="1"/>
          </p:cNvPicPr>
          <p:nvPr/>
        </p:nvPicPr>
        <p:blipFill>
          <a:blip r:embed="rId4"/>
          <a:stretch>
            <a:fillRect/>
          </a:stretch>
        </p:blipFill>
        <p:spPr>
          <a:xfrm>
            <a:off x="1958486" y="188640"/>
            <a:ext cx="8244408" cy="618330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sp>
        <p:nvSpPr>
          <p:cNvPr id="3" name="文本框 2"/>
          <p:cNvSpPr txBox="1"/>
          <p:nvPr/>
        </p:nvSpPr>
        <p:spPr>
          <a:xfrm>
            <a:off x="1168100" y="883085"/>
            <a:ext cx="2339102" cy="523220"/>
          </a:xfrm>
          <a:prstGeom prst="rect">
            <a:avLst/>
          </a:prstGeom>
        </p:spPr>
        <p:txBody>
          <a:bodyPr wrap="none" rtlCol="0">
            <a:spAutoFit/>
          </a:bodyPr>
          <a:lstStyle/>
          <a:p>
            <a:pPr algn="l"/>
            <a:r>
              <a:rPr lang="zh-CN" altLang="en-US" sz="2800" b="1" dirty="0"/>
              <a:t>信息增强模块</a:t>
            </a:r>
            <a:endParaRPr lang="en-US" sz="2800" b="1" dirty="0"/>
          </a:p>
        </p:txBody>
      </p:sp>
      <p:pic>
        <p:nvPicPr>
          <p:cNvPr id="6" name="图片 5"/>
          <p:cNvPicPr>
            <a:picLocks noChangeAspect="1"/>
          </p:cNvPicPr>
          <p:nvPr/>
        </p:nvPicPr>
        <p:blipFill>
          <a:blip r:embed="rId4"/>
          <a:stretch>
            <a:fillRect/>
          </a:stretch>
        </p:blipFill>
        <p:spPr>
          <a:xfrm>
            <a:off x="3215680" y="1375365"/>
            <a:ext cx="7268927" cy="5451695"/>
          </a:xfrm>
          <a:prstGeom prst="rect">
            <a:avLst/>
          </a:prstGeom>
        </p:spPr>
      </p:pic>
      <p:sp>
        <p:nvSpPr>
          <p:cNvPr id="10" name="文本框 9"/>
          <p:cNvSpPr txBox="1"/>
          <p:nvPr/>
        </p:nvSpPr>
        <p:spPr>
          <a:xfrm>
            <a:off x="983432" y="2420888"/>
            <a:ext cx="2304256" cy="954107"/>
          </a:xfrm>
          <a:prstGeom prst="rect">
            <a:avLst/>
          </a:prstGeom>
          <a:noFill/>
        </p:spPr>
        <p:txBody>
          <a:bodyPr wrap="square" rtlCol="0">
            <a:spAutoFit/>
          </a:bodyPr>
          <a:lstStyle/>
          <a:p>
            <a:r>
              <a:rPr lang="zh-CN" altLang="en-US" sz="2800" b="1" dirty="0"/>
              <a:t>周志华教授前往汕大</a:t>
            </a:r>
            <a:endParaRPr lang="zh-CN" altLang="en-US" sz="28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sp>
        <p:nvSpPr>
          <p:cNvPr id="3" name="文本框 2"/>
          <p:cNvSpPr txBox="1"/>
          <p:nvPr/>
        </p:nvSpPr>
        <p:spPr>
          <a:xfrm>
            <a:off x="1168100" y="883085"/>
            <a:ext cx="2339102" cy="523220"/>
          </a:xfrm>
          <a:prstGeom prst="rect">
            <a:avLst/>
          </a:prstGeom>
        </p:spPr>
        <p:txBody>
          <a:bodyPr wrap="none" rtlCol="0">
            <a:spAutoFit/>
          </a:bodyPr>
          <a:lstStyle/>
          <a:p>
            <a:pPr algn="l"/>
            <a:r>
              <a:rPr lang="zh-CN" altLang="en-US" sz="2800" b="1" dirty="0"/>
              <a:t>信息增强模块</a:t>
            </a:r>
            <a:endParaRPr lang="en-US" sz="2800" b="1" dirty="0"/>
          </a:p>
        </p:txBody>
      </p:sp>
      <p:pic>
        <p:nvPicPr>
          <p:cNvPr id="8" name="图片 7"/>
          <p:cNvPicPr>
            <a:picLocks noChangeAspect="1"/>
          </p:cNvPicPr>
          <p:nvPr/>
        </p:nvPicPr>
        <p:blipFill>
          <a:blip r:embed="rId4"/>
          <a:stretch>
            <a:fillRect/>
          </a:stretch>
        </p:blipFill>
        <p:spPr>
          <a:xfrm>
            <a:off x="3504898" y="1268760"/>
            <a:ext cx="7310096" cy="5480425"/>
          </a:xfrm>
          <a:prstGeom prst="rect">
            <a:avLst/>
          </a:prstGeom>
        </p:spPr>
      </p:pic>
      <p:sp>
        <p:nvSpPr>
          <p:cNvPr id="9" name="文本框 8"/>
          <p:cNvSpPr txBox="1"/>
          <p:nvPr/>
        </p:nvSpPr>
        <p:spPr>
          <a:xfrm>
            <a:off x="983432" y="2420888"/>
            <a:ext cx="2304256" cy="3539430"/>
          </a:xfrm>
          <a:prstGeom prst="rect">
            <a:avLst/>
          </a:prstGeom>
          <a:noFill/>
        </p:spPr>
        <p:txBody>
          <a:bodyPr wrap="square" rtlCol="0">
            <a:spAutoFit/>
          </a:bodyPr>
          <a:lstStyle/>
          <a:p>
            <a:r>
              <a:rPr lang="zh-CN" altLang="en-US" sz="2800" b="1" dirty="0"/>
              <a:t>提问：</a:t>
            </a:r>
            <a:endParaRPr lang="en-US" altLang="zh-CN" sz="2800" b="1" dirty="0"/>
          </a:p>
          <a:p>
            <a:r>
              <a:rPr lang="zh-CN" altLang="en-US" sz="2800" b="1" dirty="0"/>
              <a:t>大语言模型做信息增强提供结构化非结构化信息，出现幻觉是否可以缓解。</a:t>
            </a:r>
            <a:endParaRPr lang="en-US" altLang="zh-CN" sz="28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sp>
        <p:nvSpPr>
          <p:cNvPr id="3" name="文本框 2"/>
          <p:cNvSpPr txBox="1"/>
          <p:nvPr/>
        </p:nvSpPr>
        <p:spPr>
          <a:xfrm>
            <a:off x="1168100" y="883085"/>
            <a:ext cx="2339102" cy="523220"/>
          </a:xfrm>
          <a:prstGeom prst="rect">
            <a:avLst/>
          </a:prstGeom>
        </p:spPr>
        <p:txBody>
          <a:bodyPr wrap="none" rtlCol="0">
            <a:spAutoFit/>
          </a:bodyPr>
          <a:lstStyle/>
          <a:p>
            <a:pPr algn="l"/>
            <a:r>
              <a:rPr lang="zh-CN" altLang="en-US" sz="2800" b="1" dirty="0"/>
              <a:t>信息增强模块</a:t>
            </a:r>
            <a:endParaRPr lang="en-US" sz="2800" b="1" dirty="0"/>
          </a:p>
        </p:txBody>
      </p:sp>
      <p:pic>
        <p:nvPicPr>
          <p:cNvPr id="8" name="图片 7"/>
          <p:cNvPicPr>
            <a:picLocks noChangeAspect="1"/>
          </p:cNvPicPr>
          <p:nvPr/>
        </p:nvPicPr>
        <p:blipFill>
          <a:blip r:embed="rId4"/>
          <a:stretch>
            <a:fillRect/>
          </a:stretch>
        </p:blipFill>
        <p:spPr>
          <a:xfrm>
            <a:off x="3504898" y="1268760"/>
            <a:ext cx="7310096" cy="5480425"/>
          </a:xfrm>
          <a:prstGeom prst="rect">
            <a:avLst/>
          </a:prstGeom>
        </p:spPr>
      </p:pic>
      <p:sp>
        <p:nvSpPr>
          <p:cNvPr id="9" name="文本框 8"/>
          <p:cNvSpPr txBox="1"/>
          <p:nvPr/>
        </p:nvSpPr>
        <p:spPr>
          <a:xfrm>
            <a:off x="983432" y="2420888"/>
            <a:ext cx="2304256" cy="2246769"/>
          </a:xfrm>
          <a:prstGeom prst="rect">
            <a:avLst/>
          </a:prstGeom>
          <a:noFill/>
        </p:spPr>
        <p:txBody>
          <a:bodyPr wrap="square" rtlCol="0">
            <a:spAutoFit/>
          </a:bodyPr>
          <a:lstStyle/>
          <a:p>
            <a:r>
              <a:rPr lang="zh-CN" altLang="en-US" sz="2800" b="1" dirty="0"/>
              <a:t>回答：不好，他负责任的地方肯定不能百分之百信赖</a:t>
            </a:r>
            <a:endParaRPr lang="en-US" altLang="zh-CN" sz="28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pic>
        <p:nvPicPr>
          <p:cNvPr id="4" name="图片 3" descr="upload_post_object_v2_857280309"/>
          <p:cNvPicPr>
            <a:picLocks noChangeAspect="1"/>
          </p:cNvPicPr>
          <p:nvPr/>
        </p:nvPicPr>
        <p:blipFill>
          <a:blip r:embed="rId2"/>
          <a:stretch>
            <a:fillRect/>
          </a:stretch>
        </p:blipFill>
        <p:spPr>
          <a:xfrm>
            <a:off x="11277583" y="30941"/>
            <a:ext cx="838288" cy="725831"/>
          </a:xfrm>
          <a:prstGeom prst="rect">
            <a:avLst/>
          </a:prstGeom>
        </p:spPr>
      </p:pic>
      <p:pic>
        <p:nvPicPr>
          <p:cNvPr id="5" name="图片 4"/>
          <p:cNvPicPr>
            <a:picLocks noChangeAspect="1"/>
          </p:cNvPicPr>
          <p:nvPr/>
        </p:nvPicPr>
        <p:blipFill>
          <a:blip r:embed="rId3"/>
          <a:stretch>
            <a:fillRect/>
          </a:stretch>
        </p:blipFill>
        <p:spPr>
          <a:xfrm>
            <a:off x="10344472" y="30940"/>
            <a:ext cx="731782" cy="725831"/>
          </a:xfrm>
          <a:prstGeom prst="rect">
            <a:avLst/>
          </a:prstGeom>
        </p:spPr>
      </p:pic>
      <p:sp>
        <p:nvSpPr>
          <p:cNvPr id="3" name="文本框 2"/>
          <p:cNvSpPr txBox="1"/>
          <p:nvPr/>
        </p:nvSpPr>
        <p:spPr>
          <a:xfrm>
            <a:off x="1168100" y="883085"/>
            <a:ext cx="2339102" cy="523220"/>
          </a:xfrm>
          <a:prstGeom prst="rect">
            <a:avLst/>
          </a:prstGeom>
        </p:spPr>
        <p:txBody>
          <a:bodyPr wrap="none" rtlCol="0">
            <a:spAutoFit/>
          </a:bodyPr>
          <a:lstStyle/>
          <a:p>
            <a:pPr algn="l"/>
            <a:r>
              <a:rPr lang="zh-CN" altLang="en-US" sz="2800" b="1" dirty="0"/>
              <a:t>信息增强模块</a:t>
            </a:r>
            <a:endParaRPr lang="en-US" sz="2800" b="1" dirty="0"/>
          </a:p>
        </p:txBody>
      </p:sp>
      <p:pic>
        <p:nvPicPr>
          <p:cNvPr id="8" name="图片 7"/>
          <p:cNvPicPr>
            <a:picLocks noChangeAspect="1"/>
          </p:cNvPicPr>
          <p:nvPr/>
        </p:nvPicPr>
        <p:blipFill>
          <a:blip r:embed="rId4"/>
          <a:stretch>
            <a:fillRect/>
          </a:stretch>
        </p:blipFill>
        <p:spPr>
          <a:xfrm>
            <a:off x="3504898" y="1268760"/>
            <a:ext cx="7310096" cy="5480425"/>
          </a:xfrm>
          <a:prstGeom prst="rect">
            <a:avLst/>
          </a:prstGeom>
        </p:spPr>
      </p:pic>
      <p:sp>
        <p:nvSpPr>
          <p:cNvPr id="9" name="文本框 8"/>
          <p:cNvSpPr txBox="1"/>
          <p:nvPr/>
        </p:nvSpPr>
        <p:spPr>
          <a:xfrm>
            <a:off x="983432" y="2420888"/>
            <a:ext cx="2304256" cy="2246769"/>
          </a:xfrm>
          <a:prstGeom prst="rect">
            <a:avLst/>
          </a:prstGeom>
          <a:noFill/>
        </p:spPr>
        <p:txBody>
          <a:bodyPr wrap="square" rtlCol="0">
            <a:spAutoFit/>
          </a:bodyPr>
          <a:lstStyle/>
          <a:p>
            <a:r>
              <a:rPr lang="zh-CN" altLang="en-US" sz="2800" b="1" dirty="0"/>
              <a:t>回答：幻觉现象无法得到缓解。</a:t>
            </a:r>
            <a:endParaRPr lang="en-US" altLang="zh-CN" sz="2800" b="1" dirty="0"/>
          </a:p>
          <a:p>
            <a:endParaRPr lang="en-US" altLang="zh-CN" sz="2800" b="1" dirty="0"/>
          </a:p>
          <a:p>
            <a:endParaRPr lang="en-US" altLang="zh-CN" sz="28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329732" y="1051665"/>
            <a:ext cx="11711065" cy="5806335"/>
          </a:xfrm>
          <a:prstGeom prst="rect">
            <a:avLst/>
          </a:prstGeom>
        </p:spPr>
        <p:txBody>
          <a:bodyPr wrap="square" rtlCol="0">
            <a:noAutofit/>
          </a:bodyPr>
          <a:lstStyle/>
          <a:p>
            <a:pPr marL="285750" indent="-285750" algn="l">
              <a:buFont typeface="Wingdings" panose="05000000000000000000" pitchFamily="2" charset="2"/>
              <a:buChar char="l"/>
            </a:pPr>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a:p>
            <a:pPr marL="285750" indent="-285750" algn="l">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l"/>
            </a:pPr>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l"/>
            </a:pPr>
            <a:r>
              <a:rPr lang="zh-CN" altLang="en-US" dirty="0">
                <a:solidFill>
                  <a:schemeClr val="tx1"/>
                </a:solidFill>
                <a:latin typeface="Comic Sans MS" panose="030F0702030302020204" pitchFamily="66" charset="0"/>
                <a:ea typeface="Calibri" panose="020F0502020204030204" pitchFamily="34" charset="0"/>
                <a:cs typeface="Calibri" panose="020F0502020204030204" pitchFamily="34" charset="0"/>
              </a:rPr>
              <a:t>问题总结</a:t>
            </a:r>
            <a:r>
              <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rPr>
              <a:t>:</a:t>
            </a:r>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l"/>
            </a:pPr>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已经实现大模型信息增强，性能精度追平且可能微弱优势超越低秩嵌入模型（可以通过规范细致化推进）。</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是不是我构建模型有问题？</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比如</a:t>
            </a:r>
            <a:r>
              <a:rPr lang="en-US" altLang="zh-CN" dirty="0">
                <a:latin typeface="Comic Sans MS" panose="030F0702030302020204" pitchFamily="66" charset="0"/>
                <a:ea typeface="Calibri" panose="020F0502020204030204" pitchFamily="34" charset="0"/>
                <a:cs typeface="Calibri" panose="020F0502020204030204" pitchFamily="34" charset="0"/>
              </a:rPr>
              <a:t>DNN</a:t>
            </a:r>
            <a:r>
              <a:rPr lang="zh-CN" altLang="en-US" dirty="0">
                <a:latin typeface="Comic Sans MS" panose="030F0702030302020204" pitchFamily="66" charset="0"/>
                <a:ea typeface="Calibri" panose="020F0502020204030204" pitchFamily="34" charset="0"/>
                <a:cs typeface="Calibri" panose="020F0502020204030204" pitchFamily="34" charset="0"/>
              </a:rPr>
              <a:t>的网络图的特征用嵌入来表示是否存在不合理？</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大语言模型是否需要继续考虑，精度确实可以与低秩嵌入通过不断调整实现打平。</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我是单纯的从</a:t>
            </a:r>
            <a:r>
              <a:rPr lang="en-US" altLang="zh-CN" dirty="0">
                <a:latin typeface="Comic Sans MS" panose="030F0702030302020204" pitchFamily="66" charset="0"/>
                <a:ea typeface="Calibri" panose="020F0502020204030204" pitchFamily="34" charset="0"/>
                <a:cs typeface="Calibri" panose="020F0502020204030204" pitchFamily="34" charset="0"/>
              </a:rPr>
              <a:t>Inductive</a:t>
            </a:r>
            <a:r>
              <a:rPr lang="zh-CN" altLang="en-US" dirty="0">
                <a:latin typeface="Comic Sans MS" panose="030F0702030302020204" pitchFamily="66" charset="0"/>
                <a:ea typeface="Calibri" panose="020F0502020204030204" pitchFamily="34" charset="0"/>
                <a:cs typeface="Calibri" panose="020F0502020204030204" pitchFamily="34" charset="0"/>
              </a:rPr>
              <a:t>的角度考虑使用，但又无法避免幻觉问题</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不可能从根本解决问题，在数学本质上逃不开概率近似的本质。</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回答问题，根据出大模型认为最可能不失误的答案</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但如果不考虑，我们的模型没有任何创新可言。</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r>
              <a:rPr lang="zh-CN" altLang="en-US" dirty="0">
                <a:latin typeface="Comic Sans MS" panose="030F0702030302020204" pitchFamily="66" charset="0"/>
                <a:ea typeface="Calibri" panose="020F0502020204030204" pitchFamily="34" charset="0"/>
                <a:cs typeface="Calibri" panose="020F0502020204030204" pitchFamily="34" charset="0"/>
              </a:rPr>
              <a:t>但其实本身就有种凑创新点的感觉。</a:t>
            </a: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1200150" lvl="2"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a:p>
            <a:pPr lvl="1"/>
            <a:endParaRPr lang="en-US" altLang="zh-CN" dirty="0">
              <a:solidFill>
                <a:schemeClr val="tx1"/>
              </a:solidFill>
              <a:latin typeface="Comic Sans MS" panose="030F0702030302020204" pitchFamily="66" charset="0"/>
              <a:ea typeface="Calibri" panose="020F0502020204030204" pitchFamily="34" charset="0"/>
              <a:cs typeface="Calibri" panose="020F0502020204030204" pitchFamily="34" charset="0"/>
            </a:endParaRPr>
          </a:p>
        </p:txBody>
      </p:sp>
      <p:sp>
        <p:nvSpPr>
          <p:cNvPr id="3" name="文本框 2"/>
          <p:cNvSpPr txBox="1"/>
          <p:nvPr/>
        </p:nvSpPr>
        <p:spPr>
          <a:xfrm>
            <a:off x="3843318" y="6423719"/>
            <a:ext cx="4505336" cy="461665"/>
          </a:xfrm>
          <a:prstGeom prst="rect">
            <a:avLst/>
          </a:prstGeom>
          <a:noFill/>
        </p:spPr>
        <p:txBody>
          <a:bodyPr wrap="none" rtlCol="0">
            <a:spAutoFit/>
          </a:bodyPr>
          <a:lstStyle/>
          <a:p>
            <a:r>
              <a:rPr kumimoji="1" lang="en-US" altLang="zh-CN" sz="2400" dirty="0">
                <a:latin typeface="Calibri" panose="020F0502020204030204" pitchFamily="34" charset="0"/>
                <a:cs typeface="Calibri" panose="020F0502020204030204" pitchFamily="34" charset="0"/>
              </a:rPr>
              <a:t>contact</a:t>
            </a:r>
            <a:r>
              <a:rPr kumimoji="1" lang="zh-CN" altLang="en-US" sz="2400" dirty="0">
                <a:latin typeface="Calibri" panose="020F0502020204030204" pitchFamily="34" charset="0"/>
                <a:cs typeface="Calibri" panose="020F0502020204030204" pitchFamily="34" charset="0"/>
              </a:rPr>
              <a:t> </a:t>
            </a:r>
            <a:r>
              <a:rPr kumimoji="1" lang="en-US" altLang="zh-CN" sz="2400" dirty="0">
                <a:latin typeface="Calibri" panose="020F0502020204030204" pitchFamily="34" charset="0"/>
                <a:cs typeface="Calibri" panose="020F0502020204030204" pitchFamily="34" charset="0"/>
              </a:rPr>
              <a:t>me:</a:t>
            </a:r>
            <a:r>
              <a:rPr kumimoji="1" lang="zh-CN" altLang="en-US" sz="2400" dirty="0">
                <a:latin typeface="Calibri" panose="020F0502020204030204" pitchFamily="34" charset="0"/>
                <a:cs typeface="Calibri" panose="020F0502020204030204" pitchFamily="34" charset="0"/>
              </a:rPr>
              <a:t> </a:t>
            </a:r>
            <a:r>
              <a:rPr kumimoji="1" lang="en-US" altLang="zh-CN" sz="2400" dirty="0">
                <a:latin typeface="Calibri" panose="020F0502020204030204" pitchFamily="34" charset="0"/>
                <a:cs typeface="Calibri" panose="020F0502020204030204" pitchFamily="34" charset="0"/>
              </a:rPr>
              <a:t>20yxzeng@stu.edu.cn</a:t>
            </a:r>
            <a:endParaRPr kumimoji="1" lang="zh-CN" altLang="en-US" sz="2400" dirty="0">
              <a:latin typeface="Calibri" panose="020F0502020204030204" pitchFamily="34" charset="0"/>
              <a:cs typeface="Calibri" panose="020F0502020204030204" pitchFamily="34" charset="0"/>
            </a:endParaRPr>
          </a:p>
        </p:txBody>
      </p:sp>
      <p:sp>
        <p:nvSpPr>
          <p:cNvPr id="4" name="文本框 3"/>
          <p:cNvSpPr txBox="1"/>
          <p:nvPr/>
        </p:nvSpPr>
        <p:spPr>
          <a:xfrm>
            <a:off x="2914680" y="5951021"/>
            <a:ext cx="6362639" cy="646331"/>
          </a:xfrm>
          <a:prstGeom prst="rect">
            <a:avLst/>
          </a:prstGeom>
          <a:noFill/>
        </p:spPr>
        <p:txBody>
          <a:bodyPr wrap="none" rtlCol="0">
            <a:spAutoFit/>
          </a:bodyPr>
          <a:lstStyle/>
          <a:p>
            <a:r>
              <a:rPr kumimoji="1" lang="en-US" altLang="zh-CN" sz="3600" b="1" dirty="0">
                <a:solidFill>
                  <a:srgbClr val="FF0000"/>
                </a:solidFill>
              </a:rPr>
              <a:t>Thank</a:t>
            </a:r>
            <a:r>
              <a:rPr kumimoji="1" lang="zh-CN" altLang="en-US" sz="3600" b="1" dirty="0">
                <a:solidFill>
                  <a:srgbClr val="FF0000"/>
                </a:solidFill>
              </a:rPr>
              <a:t> </a:t>
            </a:r>
            <a:r>
              <a:rPr kumimoji="1" lang="en-US" altLang="zh-CN" sz="3600" b="1" dirty="0">
                <a:solidFill>
                  <a:srgbClr val="FF0000"/>
                </a:solidFill>
              </a:rPr>
              <a:t>you</a:t>
            </a:r>
            <a:r>
              <a:rPr kumimoji="1" lang="zh-CN" altLang="en-US" sz="3600" b="1" dirty="0">
                <a:solidFill>
                  <a:srgbClr val="FF0000"/>
                </a:solidFill>
              </a:rPr>
              <a:t> </a:t>
            </a:r>
            <a:r>
              <a:rPr kumimoji="1" lang="en-US" altLang="zh-CN" sz="3600" b="1" dirty="0">
                <a:solidFill>
                  <a:srgbClr val="FF0000"/>
                </a:solidFill>
              </a:rPr>
              <a:t>for</a:t>
            </a:r>
            <a:r>
              <a:rPr kumimoji="1" lang="zh-CN" altLang="en-US" sz="3600" b="1" dirty="0">
                <a:solidFill>
                  <a:srgbClr val="FF0000"/>
                </a:solidFill>
              </a:rPr>
              <a:t> </a:t>
            </a:r>
            <a:r>
              <a:rPr kumimoji="1" lang="en-US" altLang="zh-CN" sz="3600" b="1" dirty="0">
                <a:solidFill>
                  <a:srgbClr val="FF0000"/>
                </a:solidFill>
              </a:rPr>
              <a:t>your</a:t>
            </a:r>
            <a:r>
              <a:rPr kumimoji="1" lang="zh-CN" altLang="en-US" sz="3600" b="1" dirty="0">
                <a:solidFill>
                  <a:srgbClr val="FF0000"/>
                </a:solidFill>
              </a:rPr>
              <a:t> </a:t>
            </a:r>
            <a:r>
              <a:rPr kumimoji="1" lang="en-US" altLang="zh-CN" sz="3600" b="1" dirty="0">
                <a:solidFill>
                  <a:srgbClr val="FF0000"/>
                </a:solidFill>
              </a:rPr>
              <a:t>attention!</a:t>
            </a:r>
            <a:endParaRPr kumimoji="1" lang="zh-CN" altLang="en-US" sz="3600" b="1" dirty="0">
              <a:solidFill>
                <a:srgbClr val="FF0000"/>
              </a:solidFill>
            </a:endParaRPr>
          </a:p>
        </p:txBody>
      </p:sp>
      <p:pic>
        <p:nvPicPr>
          <p:cNvPr id="5" name="图片 4" descr="upload_post_object_v2_857280309"/>
          <p:cNvPicPr>
            <a:picLocks noChangeAspect="1"/>
          </p:cNvPicPr>
          <p:nvPr/>
        </p:nvPicPr>
        <p:blipFill>
          <a:blip r:embed="rId1"/>
          <a:stretch>
            <a:fillRect/>
          </a:stretch>
        </p:blipFill>
        <p:spPr>
          <a:xfrm>
            <a:off x="11277583" y="30941"/>
            <a:ext cx="838288" cy="725831"/>
          </a:xfrm>
          <a:prstGeom prst="rect">
            <a:avLst/>
          </a:prstGeom>
        </p:spPr>
      </p:pic>
      <p:pic>
        <p:nvPicPr>
          <p:cNvPr id="9" name="图片 8"/>
          <p:cNvPicPr>
            <a:picLocks noChangeAspect="1"/>
          </p:cNvPicPr>
          <p:nvPr/>
        </p:nvPicPr>
        <p:blipFill>
          <a:blip r:embed="rId2"/>
          <a:stretch>
            <a:fillRect/>
          </a:stretch>
        </p:blipFill>
        <p:spPr>
          <a:xfrm>
            <a:off x="10344472" y="30940"/>
            <a:ext cx="731782" cy="725831"/>
          </a:xfrm>
          <a:prstGeom prst="rect">
            <a:avLst/>
          </a:prstGeom>
        </p:spPr>
      </p:pic>
      <p:pic>
        <p:nvPicPr>
          <p:cNvPr id="16" name="图片 15" descr="upload_post_object_v2_304173346"/>
          <p:cNvPicPr>
            <a:picLocks noChangeAspect="1"/>
          </p:cNvPicPr>
          <p:nvPr/>
        </p:nvPicPr>
        <p:blipFill>
          <a:blip r:embed="rId3"/>
          <a:stretch>
            <a:fillRect/>
          </a:stretch>
        </p:blipFill>
        <p:spPr>
          <a:xfrm>
            <a:off x="446142" y="836712"/>
            <a:ext cx="423470" cy="553792"/>
          </a:xfrm>
          <a:prstGeom prst="rect">
            <a:avLst/>
          </a:prstGeom>
        </p:spPr>
      </p:pic>
      <p:sp>
        <p:nvSpPr>
          <p:cNvPr id="17" name="文本占位符 4"/>
          <p:cNvSpPr txBox="1"/>
          <p:nvPr/>
        </p:nvSpPr>
        <p:spPr>
          <a:xfrm>
            <a:off x="695400" y="919180"/>
            <a:ext cx="2520281" cy="5656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t>  Conclusion</a:t>
            </a:r>
            <a:endParaRPr lang="zh-CN" altLang="en-US"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7129780" cy="460375"/>
          </a:xfrm>
          <a:prstGeom prst="rect">
            <a:avLst/>
          </a:prstGeom>
        </p:spPr>
        <p:txBody>
          <a:bodyPr wrap="none" rtlCol="0">
            <a:spAutoFit/>
          </a:bodyPr>
          <a:lstStyle/>
          <a:p>
            <a:pPr algn="l"/>
            <a:r>
              <a:rPr lang="en-US" altLang="zh-CN"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SYSTEM MODEL AND OVERVIEW</a:t>
            </a:r>
            <a:r>
              <a:rPr lang="zh-CN" altLang="en-US" sz="2400" dirty="0">
                <a:latin typeface="Comic Sans MS" panose="030F0702030302020204" pitchFamily="66" charset="0"/>
                <a:ea typeface="宋体" panose="02010600030101010101" pitchFamily="2" charset="-122"/>
                <a:cs typeface="Comic Sans MS" panose="030F0702030302020204" pitchFamily="66" charset="0"/>
                <a:sym typeface="+mn-ea"/>
              </a:rPr>
              <a:t>（第二部分）</a:t>
            </a:r>
            <a:r>
              <a:rPr lang="en-US" altLang="zh-CN"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 </a:t>
            </a:r>
            <a:endParaRPr sz="2400" dirty="0">
              <a:latin typeface="Comic Sans MS" panose="030F0702030302020204" pitchFamily="66" charset="0"/>
              <a:ea typeface="Comic Sans MS" panose="030F0702030302020204" pitchFamily="66" charset="0"/>
              <a:cs typeface="Comic Sans MS" panose="030F0702030302020204" pitchFamily="66" charset="0"/>
            </a:endParaRPr>
          </a:p>
        </p:txBody>
      </p:sp>
      <p:pic>
        <p:nvPicPr>
          <p:cNvPr id="2" name="图片 1"/>
          <p:cNvPicPr>
            <a:picLocks noChangeAspect="1"/>
          </p:cNvPicPr>
          <p:nvPr>
            <p:custDataLst>
              <p:tags r:id="rId2"/>
            </p:custDataLst>
          </p:nvPr>
        </p:nvPicPr>
        <p:blipFill>
          <a:blip r:embed="rId3"/>
          <a:stretch>
            <a:fillRect/>
          </a:stretch>
        </p:blipFill>
        <p:spPr>
          <a:xfrm>
            <a:off x="1055370" y="1917065"/>
            <a:ext cx="10370185" cy="39147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10667365" cy="460375"/>
          </a:xfrm>
          <a:prstGeom prst="rect">
            <a:avLst/>
          </a:prstGeom>
        </p:spPr>
        <p:txBody>
          <a:bodyPr wrap="none" rtlCol="0">
            <a:spAutoFit/>
          </a:bodyPr>
          <a:lstStyle/>
          <a:p>
            <a:pPr algn="l"/>
            <a:r>
              <a:rPr lang="en-US" altLang="zh-CN"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MISSING DATA ESTIMATION WITH GENERATOR</a:t>
            </a:r>
            <a:r>
              <a:rPr lang="zh-CN" altLang="en-US" sz="2400" dirty="0">
                <a:solidFill>
                  <a:schemeClr val="tx1"/>
                </a:solidFill>
                <a:latin typeface="Comic Sans MS" panose="030F0702030302020204" pitchFamily="66" charset="0"/>
                <a:ea typeface="宋体" panose="02010600030101010101" pitchFamily="2" charset="-122"/>
                <a:cs typeface="Comic Sans MS" panose="030F0702030302020204" pitchFamily="66" charset="0"/>
              </a:rPr>
              <a:t>（生成器）第三部分</a:t>
            </a:r>
            <a:r>
              <a:rPr lang="en-US" altLang="zh-CN"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 </a:t>
            </a:r>
            <a:endParaRPr sz="2400" dirty="0">
              <a:latin typeface="Comic Sans MS" panose="030F0702030302020204" pitchFamily="66" charset="0"/>
              <a:ea typeface="Comic Sans MS" panose="030F0702030302020204" pitchFamily="66" charset="0"/>
              <a:cs typeface="Comic Sans MS" panose="030F0702030302020204" pitchFamily="66" charset="0"/>
            </a:endParaRPr>
          </a:p>
        </p:txBody>
      </p:sp>
      <mc:AlternateContent xmlns:mc="http://schemas.openxmlformats.org/markup-compatibility/2006">
        <mc:Choice xmlns:a14="http://schemas.microsoft.com/office/drawing/2010/main" Requires="a14">
          <p:sp>
            <p:nvSpPr>
              <p:cNvPr id="11" name="文本框 10"/>
              <p:cNvSpPr txBox="1"/>
              <p:nvPr userDrawn="1">
                <p:custDataLst>
                  <p:tags r:id="rId2"/>
                </p:custDataLst>
              </p:nvPr>
            </p:nvSpPr>
            <p:spPr>
              <a:xfrm>
                <a:off x="1168575" y="1269008"/>
                <a:ext cx="9927212" cy="5013192"/>
              </a:xfrm>
              <a:prstGeom prst="rect">
                <a:avLst/>
              </a:prstGeom>
            </p:spPr>
            <p:txBody>
              <a:bodyPr wrap="square" rtlCol="0">
                <a:noAutofit/>
              </a:bodyPr>
              <a:p>
                <a:pPr marL="342900" indent="-342900" algn="just">
                  <a:lnSpc>
                    <a:spcPct val="150000"/>
                  </a:lnSpc>
                  <a:buFont typeface="Arial" panose="020B0604020202020204" pitchFamily="34" charset="0"/>
                  <a:buChar char="•"/>
                </a:pPr>
                <a:r>
                  <a:rPr kumimoji="1" lang="en-US" altLang="zh-CN" sz="2000" b="1" dirty="0">
                    <a:latin typeface="Calibri" panose="020F0502020204030204" pitchFamily="34" charset="0"/>
                    <a:ea typeface="宋体" panose="02010600030101010101" pitchFamily="2" charset="-122"/>
                    <a:cs typeface="Calibri" panose="020F0502020204030204" pitchFamily="34" charset="0"/>
                  </a:rPr>
                  <a:t>基于自动编码器估计缺失数据</a:t>
                </a:r>
                <a:endParaRPr kumimoji="1" lang="en-US" altLang="zh-CN" sz="2000" b="1"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150000"/>
                  </a:lnSpc>
                  <a:buClrTx/>
                  <a:buSzTx/>
                  <a:buFont typeface="系统字体常规体"/>
                  <a:buChar char="-"/>
                </a:pPr>
                <a:r>
                  <a:rPr kumimoji="1" sz="2000" dirty="0">
                    <a:latin typeface="Calibri" panose="020F0502020204030204" pitchFamily="34" charset="0"/>
                    <a:ea typeface="宋体" panose="02010600030101010101" pitchFamily="2" charset="-122"/>
                    <a:cs typeface="Calibri" panose="020F0502020204030204" pitchFamily="34" charset="0"/>
                  </a:rPr>
                  <a:t>引入了基于自动编码器的方法来估计缺失的流量数据。这个方法涉及将大型的张量分解成小的子张量流，每个子张量对应于一个时间窗口内的数据。</a:t>
                </a:r>
                <a:endParaRPr kumimoji="1" sz="2000"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150000"/>
                  </a:lnSpc>
                  <a:buClrTx/>
                  <a:buSzTx/>
                  <a:buFont typeface="系统字体常规体"/>
                  <a:buChar char="-"/>
                </a:pPr>
                <a:r>
                  <a:rPr kumimoji="1" sz="2000" dirty="0">
                    <a:latin typeface="Calibri" panose="020F0502020204030204" pitchFamily="34" charset="0"/>
                    <a:ea typeface="宋体" panose="02010600030101010101" pitchFamily="2" charset="-122"/>
                    <a:cs typeface="Calibri" panose="020F0502020204030204" pitchFamily="34" charset="0"/>
                  </a:rPr>
                  <a:t>描述了生成器的两个组成部分：编码器和解码器。编码器部分将部分观测到的</a:t>
                </a:r>
                <a:r>
                  <a:rPr kumimoji="1" sz="2000" dirty="0">
                    <a:highlight>
                      <a:srgbClr val="FFFF00"/>
                    </a:highlight>
                    <a:latin typeface="Calibri" panose="020F0502020204030204" pitchFamily="34" charset="0"/>
                    <a:ea typeface="宋体" panose="02010600030101010101" pitchFamily="2" charset="-122"/>
                    <a:cs typeface="Calibri" panose="020F0502020204030204" pitchFamily="34" charset="0"/>
                  </a:rPr>
                  <a:t>子张量</a:t>
                </a:r>
                <a14:m>
                  <m:oMath xmlns:m="http://schemas.openxmlformats.org/officeDocument/2006/math">
                    <m:acc>
                      <m:accPr>
                        <m:ctrlPr>
                          <a:rPr kumimoji="1" lang="en-US" sz="2000" i="1" dirty="0">
                            <a:highlight>
                              <a:srgbClr val="FFFF00"/>
                            </a:highlight>
                            <a:latin typeface="Cambria Math" panose="02040503050406030204" charset="0"/>
                            <a:ea typeface="宋体" panose="02010600030101010101" pitchFamily="2" charset="-122"/>
                            <a:cs typeface="Cambria Math" panose="02040503050406030204" charset="0"/>
                          </a:rPr>
                        </m:ctrlPr>
                      </m:accPr>
                      <m:e>
                        <m:sSub>
                          <m:sSubPr>
                            <m:ctrlPr>
                              <a:rPr kumimoji="1" lang="en-US" sz="2000" i="1" dirty="0">
                                <a:highlight>
                                  <a:srgbClr val="FFFF00"/>
                                </a:highlight>
                                <a:latin typeface="Cambria Math" panose="02040503050406030204" charset="0"/>
                                <a:ea typeface="宋体" panose="02010600030101010101" pitchFamily="2" charset="-122"/>
                                <a:cs typeface="Cambria Math" panose="02040503050406030204" charset="0"/>
                              </a:rPr>
                            </m:ctrlPr>
                          </m:sSubPr>
                          <m:e>
                            <m:r>
                              <a:rPr kumimoji="1" lang="en-US" sz="2000" i="1" dirty="0">
                                <a:highlight>
                                  <a:srgbClr val="FFFF00"/>
                                </a:highlight>
                                <a:latin typeface="Cambria Math" panose="02040503050406030204" charset="0"/>
                                <a:ea typeface="宋体" panose="02010600030101010101" pitchFamily="2" charset="-122"/>
                                <a:cs typeface="Cambria Math" panose="02040503050406030204" charset="0"/>
                              </a:rPr>
                              <m:t>𝜒</m:t>
                            </m:r>
                          </m:e>
                          <m:sub>
                            <m:r>
                              <a:rPr kumimoji="1" lang="en-US" sz="2000" i="1" dirty="0">
                                <a:highlight>
                                  <a:srgbClr val="FFFF00"/>
                                </a:highlight>
                                <a:latin typeface="Cambria Math" panose="02040503050406030204" charset="0"/>
                                <a:ea typeface="宋体" panose="02010600030101010101" pitchFamily="2" charset="-122"/>
                                <a:cs typeface="Cambria Math" panose="02040503050406030204" charset="0"/>
                              </a:rPr>
                              <m:t>t</m:t>
                            </m:r>
                          </m:sub>
                        </m:sSub>
                      </m:e>
                    </m:acc>
                  </m:oMath>
                </a14:m>
                <a:r>
                  <a:rPr kumimoji="1" sz="2000" dirty="0">
                    <a:highlight>
                      <a:srgbClr val="FFFF00"/>
                    </a:highlight>
                    <a:latin typeface="Calibri" panose="020F0502020204030204" pitchFamily="34" charset="0"/>
                    <a:ea typeface="宋体" panose="02010600030101010101" pitchFamily="2" charset="-122"/>
                    <a:cs typeface="Calibri" panose="020F0502020204030204" pitchFamily="34" charset="0"/>
                  </a:rPr>
                  <a:t>压缩为一个潜在表示</a:t>
                </a:r>
                <a14:m>
                  <m:oMath xmlns:m="http://schemas.openxmlformats.org/officeDocument/2006/math">
                    <m:sSub>
                      <m:sSubPr>
                        <m:ctrlPr>
                          <a:rPr kumimoji="1" lang="en-US" sz="2000" i="1" dirty="0">
                            <a:highlight>
                              <a:srgbClr val="FFFF00"/>
                            </a:highlight>
                            <a:latin typeface="Cambria Math" panose="02040503050406030204" charset="0"/>
                            <a:ea typeface="宋体" panose="02010600030101010101" pitchFamily="2" charset="-122"/>
                            <a:cs typeface="Cambria Math" panose="02040503050406030204" charset="0"/>
                          </a:rPr>
                        </m:ctrlPr>
                      </m:sSubPr>
                      <m:e>
                        <m:r>
                          <a:rPr kumimoji="1" lang="en-US" sz="2000" i="1" dirty="0">
                            <a:highlight>
                              <a:srgbClr val="FFFF00"/>
                            </a:highlight>
                            <a:latin typeface="Cambria Math" panose="02040503050406030204" charset="0"/>
                            <a:ea typeface="宋体" panose="02010600030101010101" pitchFamily="2" charset="-122"/>
                            <a:cs typeface="Cambria Math" panose="02040503050406030204" charset="0"/>
                          </a:rPr>
                          <m:t>𝛨</m:t>
                        </m:r>
                      </m:e>
                      <m:sub>
                        <m:r>
                          <a:rPr kumimoji="1" lang="en-US" sz="2000" i="1" dirty="0">
                            <a:highlight>
                              <a:srgbClr val="FFFF00"/>
                            </a:highlight>
                            <a:latin typeface="Cambria Math" panose="02040503050406030204" charset="0"/>
                            <a:ea typeface="宋体" panose="02010600030101010101" pitchFamily="2" charset="-122"/>
                            <a:cs typeface="Cambria Math" panose="02040503050406030204" charset="0"/>
                          </a:rPr>
                          <m:t>t</m:t>
                        </m:r>
                      </m:sub>
                    </m:sSub>
                  </m:oMath>
                </a14:m>
                <a:r>
                  <a:rPr kumimoji="1" lang="en-US" sz="2000" dirty="0">
                    <a:highlight>
                      <a:srgbClr val="FFFF00"/>
                    </a:highlight>
                    <a:latin typeface="Calibri" panose="020F0502020204030204" pitchFamily="34" charset="0"/>
                    <a:ea typeface="宋体" panose="02010600030101010101" pitchFamily="2" charset="-122"/>
                    <a:cs typeface="Calibri" panose="020F0502020204030204" pitchFamily="34" charset="0"/>
                  </a:rPr>
                  <a:t>,然后解码器将这个潜在表示重构为</a:t>
                </a:r>
                <a14:m>
                  <m:oMath xmlns:m="http://schemas.openxmlformats.org/officeDocument/2006/math">
                    <m:acc>
                      <m:accPr>
                        <m:ctrlPr>
                          <a:rPr kumimoji="1" lang="en-US" sz="2000" i="1" dirty="0">
                            <a:highlight>
                              <a:srgbClr val="FFFF00"/>
                            </a:highlight>
                            <a:latin typeface="Cambria Math" panose="02040503050406030204" charset="0"/>
                            <a:ea typeface="宋体" panose="02010600030101010101" pitchFamily="2" charset="-122"/>
                            <a:cs typeface="Cambria Math" panose="02040503050406030204" charset="0"/>
                          </a:rPr>
                        </m:ctrlPr>
                      </m:accPr>
                      <m:e>
                        <m:sSub>
                          <m:sSubPr>
                            <m:ctrlPr>
                              <a:rPr kumimoji="1" lang="en-US" sz="2000" i="1" dirty="0">
                                <a:highlight>
                                  <a:srgbClr val="FFFF00"/>
                                </a:highlight>
                                <a:latin typeface="Cambria Math" panose="02040503050406030204" charset="0"/>
                                <a:ea typeface="宋体" panose="02010600030101010101" pitchFamily="2" charset="-122"/>
                                <a:cs typeface="Cambria Math" panose="02040503050406030204" charset="0"/>
                              </a:rPr>
                            </m:ctrlPr>
                          </m:sSubPr>
                          <m:e>
                            <m:r>
                              <a:rPr kumimoji="1" lang="en-US" sz="2000" i="1" dirty="0">
                                <a:highlight>
                                  <a:srgbClr val="FFFF00"/>
                                </a:highlight>
                                <a:latin typeface="Cambria Math" panose="02040503050406030204" charset="0"/>
                                <a:ea typeface="宋体" panose="02010600030101010101" pitchFamily="2" charset="-122"/>
                                <a:cs typeface="Cambria Math" panose="02040503050406030204" charset="0"/>
                              </a:rPr>
                              <m:t>𝜒</m:t>
                            </m:r>
                          </m:e>
                          <m:sub>
                            <m:r>
                              <a:rPr kumimoji="1" lang="en-US" sz="2000" i="1" dirty="0">
                                <a:highlight>
                                  <a:srgbClr val="FFFF00"/>
                                </a:highlight>
                                <a:latin typeface="Cambria Math" panose="02040503050406030204" charset="0"/>
                                <a:ea typeface="宋体" panose="02010600030101010101" pitchFamily="2" charset="-122"/>
                                <a:cs typeface="Cambria Math" panose="02040503050406030204" charset="0"/>
                              </a:rPr>
                              <m:t>𝑡</m:t>
                            </m:r>
                          </m:sub>
                        </m:sSub>
                      </m:e>
                    </m:acc>
                  </m:oMath>
                </a14:m>
                <a:r>
                  <a:rPr kumimoji="1" lang="en-US" sz="2000" dirty="0">
                    <a:highlight>
                      <a:srgbClr val="FFFF00"/>
                    </a:highlight>
                    <a:latin typeface="Calibri" panose="020F0502020204030204" pitchFamily="34" charset="0"/>
                    <a:ea typeface="宋体" panose="02010600030101010101" pitchFamily="2" charset="-122"/>
                    <a:cs typeface="Calibri" panose="020F0502020204030204" pitchFamily="34" charset="0"/>
                  </a:rPr>
                  <a:t>的密集重构</a:t>
                </a:r>
                <a:r>
                  <a:rPr kumimoji="1" lang="en-US" sz="2000" dirty="0">
                    <a:latin typeface="Calibri" panose="020F0502020204030204" pitchFamily="34" charset="0"/>
                    <a:ea typeface="宋体" panose="02010600030101010101" pitchFamily="2" charset="-122"/>
                    <a:cs typeface="Calibri" panose="020F0502020204030204" pitchFamily="34" charset="0"/>
                  </a:rPr>
                  <a:t>。</a:t>
                </a:r>
                <a:endParaRPr kumimoji="1" sz="2000" dirty="0">
                  <a:latin typeface="Calibri" panose="020F0502020204030204" pitchFamily="34" charset="0"/>
                  <a:ea typeface="宋体" panose="02010600030101010101" pitchFamily="2" charset="-122"/>
                  <a:cs typeface="Calibri" panose="020F0502020204030204" pitchFamily="34" charset="0"/>
                </a:endParaRPr>
              </a:p>
              <a:p>
                <a:pPr marL="342900" indent="-342900" algn="just">
                  <a:lnSpc>
                    <a:spcPct val="150000"/>
                  </a:lnSpc>
                  <a:buFont typeface="Arial" panose="020B0604020202020204" pitchFamily="34" charset="0"/>
                  <a:buChar char="•"/>
                </a:pPr>
                <a:r>
                  <a:rPr kumimoji="1" lang="zh-CN" altLang="en-US" sz="2000" b="1" dirty="0">
                    <a:latin typeface="Calibri" panose="020F0502020204030204" pitchFamily="34" charset="0"/>
                    <a:ea typeface="宋体" panose="02010600030101010101" pitchFamily="2" charset="-122"/>
                    <a:cs typeface="Calibri" panose="020F0502020204030204" pitchFamily="34" charset="0"/>
                  </a:rPr>
                  <a:t>网络架构</a:t>
                </a:r>
                <a:endParaRPr kumimoji="1" lang="en-US" altLang="zh-CN" sz="2000" b="1"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150000"/>
                  </a:lnSpc>
                  <a:buFont typeface="系统字体常规体"/>
                  <a:buChar char="-"/>
                </a:pPr>
                <a:r>
                  <a:rPr kumimoji="1" sz="2000" dirty="0">
                    <a:latin typeface="Calibri" panose="020F0502020204030204" pitchFamily="34" charset="0"/>
                    <a:ea typeface="宋体" panose="02010600030101010101" pitchFamily="2" charset="-122"/>
                    <a:cs typeface="Calibri" panose="020F0502020204030204" pitchFamily="34" charset="0"/>
                  </a:rPr>
                  <a:t>介绍了建立更深的</a:t>
                </a:r>
                <a:r>
                  <a:rPr kumimoji="1" sz="2000" dirty="0">
                    <a:highlight>
                      <a:srgbClr val="FFFF00"/>
                    </a:highlight>
                    <a:latin typeface="Calibri" panose="020F0502020204030204" pitchFamily="34" charset="0"/>
                    <a:ea typeface="宋体" panose="02010600030101010101" pitchFamily="2" charset="-122"/>
                    <a:cs typeface="Calibri" panose="020F0502020204030204" pitchFamily="34" charset="0"/>
                  </a:rPr>
                  <a:t>3D CAE模型</a:t>
                </a:r>
                <a:r>
                  <a:rPr kumimoji="1" sz="2000" dirty="0">
                    <a:latin typeface="Calibri" panose="020F0502020204030204" pitchFamily="34" charset="0"/>
                    <a:ea typeface="宋体" panose="02010600030101010101" pitchFamily="2" charset="-122"/>
                    <a:cs typeface="Calibri" panose="020F0502020204030204" pitchFamily="34" charset="0"/>
                  </a:rPr>
                  <a:t>，它使用较少的参数，并采用局部连接和参数共享策略，从而减少了所需的参数数量。</a:t>
                </a:r>
                <a:endParaRPr kumimoji="1" sz="2000"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150000"/>
                  </a:lnSpc>
                  <a:buFont typeface="系统字体常规体"/>
                  <a:buChar char="-"/>
                </a:pPr>
                <a:r>
                  <a:rPr kumimoji="1" sz="2000" b="1" dirty="0">
                    <a:latin typeface="Calibri" panose="020F0502020204030204" pitchFamily="34" charset="0"/>
                    <a:ea typeface="宋体" panose="02010600030101010101" pitchFamily="2" charset="-122"/>
                    <a:cs typeface="Calibri" panose="020F0502020204030204" pitchFamily="34" charset="0"/>
                    <a:sym typeface="+mn-ea"/>
                  </a:rPr>
                  <a:t>3D CAE模型</a:t>
                </a:r>
                <a:endParaRPr kumimoji="1" sz="2000" b="1" dirty="0">
                  <a:latin typeface="Calibri" panose="020F0502020204030204" pitchFamily="34" charset="0"/>
                  <a:ea typeface="宋体" panose="02010600030101010101" pitchFamily="2" charset="-122"/>
                  <a:cs typeface="Calibri" panose="020F0502020204030204" pitchFamily="34" charset="0"/>
                  <a:sym typeface="+mn-ea"/>
                </a:endParaRPr>
              </a:p>
              <a:p>
                <a:pPr marL="800100" lvl="1" indent="-342900" algn="just">
                  <a:lnSpc>
                    <a:spcPct val="150000"/>
                  </a:lnSpc>
                  <a:buFont typeface="系统字体常规体"/>
                  <a:buChar char="-"/>
                </a:pP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“观察”过程就是通过</a:t>
                </a:r>
                <a:r>
                  <a:rPr kumimoji="1" lang="zh-CN" altLang="en-US" sz="2000" b="1" dirty="0">
                    <a:latin typeface="Calibri" panose="020F0502020204030204" pitchFamily="34" charset="0"/>
                    <a:ea typeface="宋体" panose="02010600030101010101" pitchFamily="2" charset="-122"/>
                    <a:cs typeface="Calibri" panose="020F0502020204030204" pitchFamily="34" charset="0"/>
                    <a:sym typeface="+mn-ea"/>
                  </a:rPr>
                  <a:t>卷积层</a:t>
                </a: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来理解数据的结构，而“修复”过程则是通过</a:t>
                </a:r>
                <a:r>
                  <a:rPr kumimoji="1" lang="zh-CN" altLang="en-US" sz="2000" b="1" dirty="0">
                    <a:latin typeface="Calibri" panose="020F0502020204030204" pitchFamily="34" charset="0"/>
                    <a:ea typeface="宋体" panose="02010600030101010101" pitchFamily="2" charset="-122"/>
                    <a:cs typeface="Calibri" panose="020F0502020204030204" pitchFamily="34" charset="0"/>
                    <a:sym typeface="+mn-ea"/>
                  </a:rPr>
                  <a:t>解卷积层</a:t>
                </a: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来重建数据。卷积层就像是它的眼睛，能看到数据的模式和特征；解卷积层就像是它的手，能根据这些模式和特征重建数据。</a:t>
                </a:r>
                <a:endPar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endParaRPr>
              </a:p>
            </p:txBody>
          </p:sp>
        </mc:Choice>
        <mc:Fallback>
          <p:sp>
            <p:nvSpPr>
              <p:cNvPr id="11" name="文本框 10"/>
              <p:cNvSpPr txBox="1">
                <a:spLocks noRot="1" noChangeAspect="1" noMove="1" noResize="1" noEditPoints="1" noAdjustHandles="1" noChangeArrowheads="1" noChangeShapeType="1" noTextEdit="1"/>
              </p:cNvSpPr>
              <p:nvPr userDrawn="1">
                <p:custDataLst>
                  <p:tags r:id="rId3"/>
                </p:custDataLst>
              </p:nvPr>
            </p:nvSpPr>
            <p:spPr>
              <a:xfrm>
                <a:off x="1168575" y="1269008"/>
                <a:ext cx="9927212" cy="5013192"/>
              </a:xfrm>
              <a:prstGeom prst="rect">
                <a:avLst/>
              </a:prstGeom>
              <a:blipFill rotWithShape="1">
                <a:blip r:embed="rId4"/>
                <a:stretch>
                  <a:fillRect l="-2" t="-6" r="4" b="-1034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7924165" cy="460375"/>
          </a:xfrm>
          <a:prstGeom prst="rect">
            <a:avLst/>
          </a:prstGeom>
        </p:spPr>
        <p:txBody>
          <a:bodyPr wrap="none" rtlCol="0">
            <a:spAutoFit/>
          </a:bodyPr>
          <a:lstStyle/>
          <a:p>
            <a:pPr algn="l"/>
            <a:r>
              <a:rPr lang="en-US" altLang="zh-CN"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MISSING DATA ESTIMATION WITH GENERATOR </a:t>
            </a:r>
            <a:endParaRPr sz="2400" dirty="0">
              <a:latin typeface="Comic Sans MS" panose="030F0702030302020204" pitchFamily="66" charset="0"/>
              <a:ea typeface="Comic Sans MS" panose="030F0702030302020204" pitchFamily="66" charset="0"/>
              <a:cs typeface="Comic Sans MS" panose="030F0702030302020204" pitchFamily="66" charset="0"/>
            </a:endParaRPr>
          </a:p>
        </p:txBody>
      </p:sp>
      <p:sp>
        <p:nvSpPr>
          <p:cNvPr id="11" name="文本框 10"/>
          <p:cNvSpPr txBox="1"/>
          <p:nvPr userDrawn="1">
            <p:custDataLst>
              <p:tags r:id="rId2"/>
            </p:custDataLst>
          </p:nvPr>
        </p:nvSpPr>
        <p:spPr>
          <a:xfrm>
            <a:off x="1168575" y="1269008"/>
            <a:ext cx="9927212" cy="5013192"/>
          </a:xfrm>
          <a:prstGeom prst="rect">
            <a:avLst/>
          </a:prstGeom>
        </p:spPr>
        <p:txBody>
          <a:bodyPr wrap="square" rtlCol="0">
            <a:noAutofit/>
          </a:bodyPr>
          <a:p>
            <a:pPr marL="342900" indent="-342900" algn="just">
              <a:lnSpc>
                <a:spcPct val="150000"/>
              </a:lnSpc>
              <a:buFont typeface="Arial" panose="020B0604020202020204" pitchFamily="34" charset="0"/>
              <a:buChar char="•"/>
            </a:pPr>
            <a:r>
              <a:rPr kumimoji="1" lang="zh-CN" altLang="en-US" sz="2000" b="1" dirty="0">
                <a:latin typeface="Calibri" panose="020F0502020204030204" pitchFamily="34" charset="0"/>
                <a:ea typeface="宋体" panose="02010600030101010101" pitchFamily="2" charset="-122"/>
                <a:cs typeface="Calibri" panose="020F0502020204030204" pitchFamily="34" charset="0"/>
              </a:rPr>
              <a:t>缺失值在神经网络中的影响减轻</a:t>
            </a:r>
            <a:endParaRPr kumimoji="1" lang="en-US" altLang="zh-CN" sz="2000" b="1" dirty="0">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150000"/>
              </a:lnSpc>
              <a:buClrTx/>
              <a:buSzTx/>
              <a:buFont typeface="系统字体常规体"/>
              <a:buChar char="-"/>
            </a:pP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讨论了缺失数据的问题，并提出了两种策略来处理缺失值对神经网络训练的影响。</a:t>
            </a:r>
            <a:endPar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endParaRPr>
          </a:p>
          <a:p>
            <a:pPr marL="1257300" lvl="2" indent="-342900" algn="just">
              <a:lnSpc>
                <a:spcPct val="150000"/>
              </a:lnSpc>
              <a:buClrTx/>
              <a:buSzTx/>
              <a:buFont typeface="系统字体常规体"/>
              <a:buChar char="-"/>
            </a:pP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第一种策略是使用一个经验损失，</a:t>
            </a:r>
            <a:r>
              <a:rPr kumimoji="1" lang="zh-CN" altLang="en-US" sz="2000" b="1" dirty="0">
                <a:latin typeface="Calibri" panose="020F0502020204030204" pitchFamily="34" charset="0"/>
                <a:ea typeface="宋体" panose="02010600030101010101" pitchFamily="2" charset="-122"/>
                <a:cs typeface="Calibri" panose="020F0502020204030204" pitchFamily="34" charset="0"/>
                <a:sym typeface="+mn-ea"/>
              </a:rPr>
              <a:t>忽略</a:t>
            </a: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缺失数据在反向传播过程中的误差。</a:t>
            </a:r>
            <a:endPar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endParaRPr>
          </a:p>
          <a:p>
            <a:pPr marL="1257300" lvl="2" indent="-342900" algn="just">
              <a:lnSpc>
                <a:spcPct val="150000"/>
              </a:lnSpc>
              <a:buClrTx/>
              <a:buSzTx/>
              <a:buFont typeface="系统字体常规体"/>
              <a:buChar char="-"/>
            </a:pP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第二种策略是提出了一个能够</a:t>
            </a:r>
            <a:r>
              <a:rPr kumimoji="1" lang="zh-CN" altLang="en-US" sz="2000" b="1" dirty="0">
                <a:latin typeface="Calibri" panose="020F0502020204030204" pitchFamily="34" charset="0"/>
                <a:ea typeface="宋体" panose="02010600030101010101" pitchFamily="2" charset="-122"/>
                <a:cs typeface="Calibri" panose="020F0502020204030204" pitchFamily="34" charset="0"/>
                <a:sym typeface="+mn-ea"/>
              </a:rPr>
              <a:t>处理稀疏测量数据的卷积层</a:t>
            </a: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，称为</a:t>
            </a:r>
            <a:r>
              <a:rPr kumimoji="1" lang="zh-CN" altLang="en-US" sz="2000" b="1" dirty="0">
                <a:latin typeface="Calibri" panose="020F0502020204030204" pitchFamily="34" charset="0"/>
                <a:ea typeface="宋体" panose="02010600030101010101" pitchFamily="2" charset="-122"/>
                <a:cs typeface="Calibri" panose="020F0502020204030204" pitchFamily="34" charset="0"/>
                <a:sym typeface="+mn-ea"/>
              </a:rPr>
              <a:t>"missing data aware convolution"</a:t>
            </a: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a:t>
            </a:r>
            <a:endPar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endParaRPr>
          </a:p>
          <a:p>
            <a:pPr marL="1257300" lvl="2" indent="-342900" algn="just">
              <a:lnSpc>
                <a:spcPct val="150000"/>
              </a:lnSpc>
              <a:buClrTx/>
              <a:buSzTx/>
              <a:buFont typeface="系统字体常规体"/>
              <a:buChar char="-"/>
            </a:pPr>
            <a:endPar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endParaRPr>
          </a:p>
          <a:p>
            <a:pPr marL="342900" lvl="0" indent="-342900" algn="just">
              <a:lnSpc>
                <a:spcPct val="150000"/>
              </a:lnSpc>
              <a:buClrTx/>
              <a:buSzTx/>
              <a:buFont typeface="Arial" panose="020B0604020202020204" pitchFamily="34" charset="0"/>
              <a:buChar char="•"/>
            </a:pPr>
            <a:endPar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endParaRPr>
          </a:p>
        </p:txBody>
      </p:sp>
      <p:pic>
        <p:nvPicPr>
          <p:cNvPr id="2" name="图片 1"/>
          <p:cNvPicPr>
            <a:picLocks noChangeAspect="1"/>
          </p:cNvPicPr>
          <p:nvPr>
            <p:custDataLst>
              <p:tags r:id="rId3"/>
            </p:custDataLst>
          </p:nvPr>
        </p:nvPicPr>
        <p:blipFill>
          <a:blip r:embed="rId4"/>
          <a:stretch>
            <a:fillRect/>
          </a:stretch>
        </p:blipFill>
        <p:spPr>
          <a:xfrm>
            <a:off x="3154680" y="3717290"/>
            <a:ext cx="5872480" cy="2857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304173346"/>
          <p:cNvPicPr>
            <a:picLocks noChangeAspect="1"/>
          </p:cNvPicPr>
          <p:nvPr/>
        </p:nvPicPr>
        <p:blipFill>
          <a:blip r:embed="rId1"/>
          <a:stretch>
            <a:fillRect/>
          </a:stretch>
        </p:blipFill>
        <p:spPr>
          <a:xfrm>
            <a:off x="446142" y="836712"/>
            <a:ext cx="423470" cy="553792"/>
          </a:xfrm>
          <a:prstGeom prst="rect">
            <a:avLst/>
          </a:prstGeom>
        </p:spPr>
      </p:pic>
      <p:sp>
        <p:nvSpPr>
          <p:cNvPr id="8" name="文本框 7"/>
          <p:cNvSpPr txBox="1"/>
          <p:nvPr userDrawn="1"/>
        </p:nvSpPr>
        <p:spPr>
          <a:xfrm>
            <a:off x="1168100" y="883085"/>
            <a:ext cx="11253470" cy="460375"/>
          </a:xfrm>
          <a:prstGeom prst="rect">
            <a:avLst/>
          </a:prstGeom>
        </p:spPr>
        <p:txBody>
          <a:bodyPr wrap="none" rtlCol="0">
            <a:spAutoFit/>
          </a:bodyPr>
          <a:lstStyle/>
          <a:p>
            <a:pPr algn="l"/>
            <a:r>
              <a:rPr lang="en-US" altLang="zh-CN"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DISTRIBUTION ALIGNMENT WITH DISCRIMINATOR </a:t>
            </a:r>
            <a:r>
              <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判别器（第四</a:t>
            </a:r>
            <a:r>
              <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rPr>
              <a:t>部分）</a:t>
            </a:r>
            <a:endParaRPr lang="zh-CN" altLang="en-US" sz="2400" dirty="0">
              <a:solidFill>
                <a:schemeClr val="tx1"/>
              </a:solidFill>
              <a:latin typeface="Comic Sans MS" panose="030F0702030302020204" pitchFamily="66" charset="0"/>
              <a:ea typeface="Comic Sans MS" panose="030F0702030302020204" pitchFamily="66" charset="0"/>
              <a:cs typeface="Comic Sans MS" panose="030F0702030302020204" pitchFamily="66" charset="0"/>
            </a:endParaRPr>
          </a:p>
        </p:txBody>
      </p:sp>
      <mc:AlternateContent xmlns:mc="http://schemas.openxmlformats.org/markup-compatibility/2006">
        <mc:Choice xmlns:a14="http://schemas.microsoft.com/office/drawing/2010/main" Requires="a14">
          <p:sp>
            <p:nvSpPr>
              <p:cNvPr id="11" name="文本框 10"/>
              <p:cNvSpPr txBox="1"/>
              <p:nvPr userDrawn="1">
                <p:custDataLst>
                  <p:tags r:id="rId2"/>
                </p:custDataLst>
              </p:nvPr>
            </p:nvSpPr>
            <p:spPr>
              <a:xfrm>
                <a:off x="1168575" y="1269008"/>
                <a:ext cx="9927212" cy="5013192"/>
              </a:xfrm>
              <a:prstGeom prst="rect">
                <a:avLst/>
              </a:prstGeom>
            </p:spPr>
            <p:txBody>
              <a:bodyPr wrap="square" rtlCol="0">
                <a:noAutofit/>
              </a:bodyPr>
              <a:p>
                <a:pPr marL="342900" indent="-342900" algn="just">
                  <a:lnSpc>
                    <a:spcPct val="150000"/>
                  </a:lnSpc>
                  <a:buFont typeface="Arial" panose="020B0604020202020204" pitchFamily="34" charset="0"/>
                  <a:buChar char="•"/>
                </a:pPr>
                <a:r>
                  <a:rPr kumimoji="1" lang="zh-CN" altLang="en-US" sz="2000" b="1" dirty="0">
                    <a:highlight>
                      <a:srgbClr val="FFFF00"/>
                    </a:highlight>
                    <a:latin typeface="Calibri" panose="020F0502020204030204" pitchFamily="34" charset="0"/>
                    <a:ea typeface="宋体" panose="02010600030101010101" pitchFamily="2" charset="-122"/>
                    <a:cs typeface="Calibri" panose="020F0502020204030204" pitchFamily="34" charset="0"/>
                  </a:rPr>
                  <a:t>如何使用判别器来对齐分布</a:t>
                </a:r>
                <a:endParaRPr kumimoji="1" lang="en-US" altLang="zh-CN" sz="2000" b="1" dirty="0">
                  <a:highlight>
                    <a:srgbClr val="FFFF00"/>
                  </a:highlight>
                  <a:latin typeface="Calibri" panose="020F0502020204030204" pitchFamily="34" charset="0"/>
                  <a:ea typeface="宋体" panose="02010600030101010101" pitchFamily="2" charset="-122"/>
                  <a:cs typeface="Calibri" panose="020F0502020204030204" pitchFamily="34" charset="0"/>
                </a:endParaRPr>
              </a:p>
              <a:p>
                <a:pPr marL="800100" lvl="1" indent="-342900" algn="just">
                  <a:lnSpc>
                    <a:spcPct val="150000"/>
                  </a:lnSpc>
                  <a:buClrTx/>
                  <a:buSzTx/>
                  <a:buFont typeface="系统字体常规体"/>
                  <a:buChar char="-"/>
                </a:pP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作者设计了一个基于编解码器结构的判别器网络 D，它与生成器具有相似的网络结构，但输入和输出不同。判别器使用一个称为“判别张量” </a:t>
                </a:r>
                <a14:m>
                  <m:oMath xmlns:m="http://schemas.openxmlformats.org/officeDocument/2006/math">
                    <m:r>
                      <a:rPr kumimoji="1" lang="en-US" altLang="zh-CN" sz="2000" i="1" dirty="0">
                        <a:latin typeface="Cambria Math" panose="02040503050406030204" charset="0"/>
                        <a:ea typeface="宋体" panose="02010600030101010101" pitchFamily="2" charset="-122"/>
                        <a:cs typeface="Cambria Math" panose="02040503050406030204" charset="0"/>
                        <a:sym typeface="+mn-ea"/>
                      </a:rPr>
                      <m:t>D</m:t>
                    </m:r>
                    <m:r>
                      <a:rPr kumimoji="1" lang="en-US" altLang="zh-CN" sz="2000" i="1" dirty="0">
                        <a:latin typeface="Cambria Math" panose="02040503050406030204" charset="0"/>
                        <a:ea typeface="宋体" panose="02010600030101010101" pitchFamily="2" charset="-122"/>
                        <a:cs typeface="Cambria Math" panose="02040503050406030204" charset="0"/>
                        <a:sym typeface="+mn-ea"/>
                      </a:rPr>
                      <m:t>(</m:t>
                    </m:r>
                    <m:acc>
                      <m:accPr>
                        <m:ctrlPr>
                          <a:rPr kumimoji="1" lang="en-US" altLang="zh-CN" sz="2000" i="1" dirty="0">
                            <a:latin typeface="Cambria Math" panose="02040503050406030204" charset="0"/>
                            <a:ea typeface="宋体" panose="02010600030101010101" pitchFamily="2" charset="-122"/>
                            <a:cs typeface="Cambria Math" panose="02040503050406030204" charset="0"/>
                            <a:sym typeface="+mn-ea"/>
                          </a:rPr>
                        </m:ctrlPr>
                      </m:accPr>
                      <m:e>
                        <m:r>
                          <a:rPr kumimoji="1" lang="en-US" altLang="zh-CN" sz="2000" i="1" dirty="0">
                            <a:latin typeface="Cambria Math" panose="02040503050406030204" charset="0"/>
                            <a:ea typeface="宋体" panose="02010600030101010101" pitchFamily="2" charset="-122"/>
                            <a:cs typeface="Cambria Math" panose="02040503050406030204" charset="0"/>
                            <a:sym typeface="+mn-ea"/>
                          </a:rPr>
                          <m:t>𝑋</m:t>
                        </m:r>
                      </m:e>
                    </m:acc>
                    <m:r>
                      <a:rPr kumimoji="1" lang="en-US" altLang="zh-CN" sz="2000" i="1" dirty="0">
                        <a:latin typeface="Cambria Math" panose="02040503050406030204" charset="0"/>
                        <a:ea typeface="宋体" panose="02010600030101010101" pitchFamily="2" charset="-122"/>
                        <a:cs typeface="Cambria Math" panose="02040503050406030204" charset="0"/>
                        <a:sym typeface="+mn-ea"/>
                      </a:rPr>
                      <m:t>)</m:t>
                    </m:r>
                  </m:oMath>
                </a14:m>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的机制来估计每个条目是来自实际测量样本的概率，而不是由生成器 G 估计出来的。这样，判别器就可以对每个输入的子张量条目判断其是真实数据还是估计数据。</a:t>
                </a:r>
                <a:endPar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endParaRPr>
              </a:p>
              <a:p>
                <a:pPr marL="800100" lvl="1" indent="-342900" algn="just">
                  <a:lnSpc>
                    <a:spcPct val="150000"/>
                  </a:lnSpc>
                  <a:buClrTx/>
                  <a:buSzTx/>
                  <a:buFont typeface="系统字体常规体"/>
                  <a:buChar char="-"/>
                </a:pP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具体来说，使用负的交叉熵损失函数来定义分布差异，判别器的目标是最大化这个损失函数。</a:t>
                </a:r>
                <a:r>
                  <a:rPr kumimoji="1" lang="en-US" altLang="zh-CN" sz="2000" dirty="0">
                    <a:latin typeface="Calibri" panose="020F0502020204030204" pitchFamily="34" charset="0"/>
                    <a:ea typeface="宋体" panose="02010600030101010101" pitchFamily="2" charset="-122"/>
                    <a:cs typeface="Calibri" panose="020F0502020204030204" pitchFamily="34" charset="0"/>
                    <a:sym typeface="+mn-ea"/>
                  </a:rPr>
                  <a:t>(</a:t>
                </a: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让差异</a:t>
                </a:r>
                <a:r>
                  <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rPr>
                  <a:t>更大）</a:t>
                </a:r>
                <a:endPar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endParaRPr>
              </a:p>
              <a:p>
                <a:pPr marL="342900" lvl="0" indent="-342900" algn="just">
                  <a:lnSpc>
                    <a:spcPct val="150000"/>
                  </a:lnSpc>
                  <a:buClrTx/>
                  <a:buSzTx/>
                  <a:buFont typeface="Arial" panose="020B0604020202020204" pitchFamily="34" charset="0"/>
                  <a:buChar char="•"/>
                </a:pPr>
                <a:endParaRPr kumimoji="1" lang="zh-CN" altLang="en-US" sz="2000" dirty="0">
                  <a:latin typeface="Calibri" panose="020F0502020204030204" pitchFamily="34" charset="0"/>
                  <a:ea typeface="宋体" panose="02010600030101010101" pitchFamily="2" charset="-122"/>
                  <a:cs typeface="Calibri" panose="020F0502020204030204" pitchFamily="34" charset="0"/>
                  <a:sym typeface="+mn-ea"/>
                </a:endParaRPr>
              </a:p>
            </p:txBody>
          </p:sp>
        </mc:Choice>
        <mc:Fallback>
          <p:sp>
            <p:nvSpPr>
              <p:cNvPr id="11" name="文本框 10"/>
              <p:cNvSpPr txBox="1">
                <a:spLocks noRot="1" noChangeAspect="1" noMove="1" noResize="1" noEditPoints="1" noAdjustHandles="1" noChangeArrowheads="1" noChangeShapeType="1" noTextEdit="1"/>
              </p:cNvSpPr>
              <p:nvPr userDrawn="1">
                <p:custDataLst>
                  <p:tags r:id="rId3"/>
                </p:custDataLst>
              </p:nvPr>
            </p:nvSpPr>
            <p:spPr>
              <a:xfrm>
                <a:off x="1168575" y="1269008"/>
                <a:ext cx="9927212" cy="5013192"/>
              </a:xfrm>
              <a:prstGeom prst="rect">
                <a:avLst/>
              </a:prstGeom>
              <a:blipFill rotWithShape="1">
                <a:blip r:embed="rId4"/>
                <a:stretch>
                  <a:fillRect l="-2" t="-6" r="4" b="3"/>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8.xml><?xml version="1.0" encoding="utf-8"?>
<p:tagLst xmlns:p="http://schemas.openxmlformats.org/presentationml/2006/main">
  <p:tag name="KSO_WPP_MARK_KEY" val="7aecd5d9-4e3f-46c6-9f40-c76196cf84c6"/>
  <p:tag name="COMMONDATA" val="eyJoZGlkIjoiNjFlNjI5YTU5OWE0Mjg4NmI0YjdkOWI4ODA2MzlkN2EifQ=="/>
  <p:tag name="commondata" val="eyJoZGlkIjoiMzExMzRhNmQ0NWZiOTVjZjU4MDliNzZhM2EwZTllOTQ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7.xml"/></Relationships>
</file>

<file path=customXml/item1.xml>��< ? x m l   v e r s i o n = " 1 . 0 "   s t a n d a l o n e = " y e s " ? > < s : c u s t o m D a t a   x m l n s = " h t t p : / / w w w . w p s . c n / o f f i c e D o c u m e n t / 2 0 1 3 / w p s C u s t o m D a t a "   x m l n s : s = " h t t p : / / w w w . w p s . c n / o f f i c e D o c u m e n t / 2 0 1 3 / w p s C u s t o m D a t a " > < e x t o b j s > < e x t o b j   n a m e = " E 6 5 7 1 1 9 C - 6 9 8 2 - 4 2 1 D - 8 B A 7 - E 7 4 D E B 7 0 A 7 D A - 1 " > < e x t o b j d a t a   t y p e = " E 6 5 7 1 1 9 C - 6 9 8 2 - 4 2 1 D - 8 B A 7 - E 7 4 D E B 7 0 A 7 D A "   d a t a = " e w o J I k x h d G V 4 U 3 R y I i A 6 I C J 7 e H 1 f e 3 V z f S I K f Q o = " / > < / e x t o b j > < e x t o b j   n a m e = " E 6 5 7 1 1 9 C - 6 9 8 2 - 4 2 1 D - 8 B A 7 - E 7 4 D E B 7 0 A 7 D A - 2 " > < e x t o b j d a t a   t y p e = " E 6 5 7 1 1 9 C - 6 9 8 2 - 4 2 1 D - 8 B A 7 - E 7 4 D E B 7 0 A 7 D A "   d a t a = " e w o J I k x h d G V 4 U 3 R y I i A 6 I C J Y I D 0 g X F x s Z W Z 0 I F t 7 e 3 h 9 X 3 t 1 c 3 1 9 X F x y a W d o d C B d I g p 9 C g = = " / > < / e x t o b j > < e x t o b j   n a m e = " E 6 5 7 1 1 9 C - 6 9 8 2 - 4 2 1 D - 8 B A 7 - E 7 4 D E B 7 0 A 7 D A - 3 " > < e x t o b j d a t a   t y p e = " E 6 5 7 1 1 9 C - 6 9 8 2 - 4 2 1 D - 8 B A 7 - E 7 4 D E B 7 0 A 7 D A "   d a t a = " e w o J I k x h d G V 4 U 3 R y I i A 6 I C J 7 e H 1 f e 3 V z f S I K f Q o = " / > < / e x t o b j > < e x t o b j   n a m e = " E 6 5 7 1 1 9 C - 6 9 8 2 - 4 2 1 D - 8 B A 7 - E 7 4 D E B 7 0 A 7 D A - 4 " > < e x t o b j d a t a   t y p e = " E 6 5 7 1 1 9 C - 6 9 8 2 - 4 2 1 D - 8 B A 7 - E 7 4 D E B 7 0 A 7 D A "   d a t a = " e w o J I k x h d G V 4 U 3 R y I i A 6 I C J Q P U 5 v Z G U y V m V j K E c p I g p 9 C g = = " / > < / e x t o b j > < e x t o b j   n a m e = " E 6 5 7 1 1 9 C - 6 9 8 2 - 4 2 1 D - 8 B A 7 - E 7 4 D E B 7 0 A 7 D A - 5 " > < e x t o b j d a t a   t y p e = " E 6 5 7 1 1 9 C - 6 9 8 2 - 4 2 1 D - 8 B A 7 - E 7 4 D E B 7 0 A 7 D A "   d a t a = " e w o J I k x h d G V 4 U 3 R y I i A 6 I C J k a X N 0 K H t 1 f V 9 7 a X 0 s e 3 V 9 X 3 t q f S k 9 e + K I p X t w f V 9 7 a X 0 t e 3 B 9 X 3 t q f e K I p X 1 f e z J 9 P V x c c 3 F y d H t c X H R l e H R z d H l s Z V x c c 3 V t X 3 t r P T F 9 X n t u f X t 7 X F x s Z W Z 0 I C h 7 e 3 B 9 X 3 t p L G t 9 L X t w f V 9 7 a i x r f X 1 c X H J p Z 2 h 0 I C l 9 X n s y f X 1 9 I g p 9 C g = = " / > < / e x t o b j > < e x t o b j   n a m e = " E 6 5 7 1 1 9 C - 6 9 8 2 - 4 2 1 D - 8 B A 7 - E 7 4 D E B 7 0 A 7 D A - 6 " > < e x t o b j d a t a   t y p e = " E 6 5 7 1 1 9 C - 6 9 8 2 - 4 2 1 D - 8 B A 7 - E 7 4 D E B 7 0 A 7 D A "   d a t a = " e w o J I k x h d G V 4 U 3 R y I i A 6 I C J 7 c H 1 f e 2 l 9 I g p 9 C g = = " / > < / e x t o b j > < e x t o b j   n a m e = " E 6 5 7 1 1 9 C - 6 9 8 2 - 4 2 1 D - 8 B A 7 - E 7 4 D E B 7 0 A 7 D A - 7 " > < e x t o b j d a t a   t y p e = " E 6 5 7 1 1 9 C - 6 9 8 2 - 4 2 1 D - 8 B A 7 - E 7 4 D E B 7 0 A 7 D A "   d a t a = " e w o J I k x h d G V 4 U 3 R y I i A 6 I C J 7 c H 1 f e 2 p 9 I g p 9 C g = = " / > < / e x t o b j > < e x t o b j   n a m e = " E 6 5 7 1 1 9 C - 6 9 8 2 - 4 2 1 D - 8 B A 7 - E 7 4 D E B 7 0 A 7 D A - 8 " > < e x t o b j d a t a   t y p e = " E 6 5 7 1 1 9 C - 6 9 8 2 - 4 2 1 D - 8 B A 7 - E 7 4 D E B 7 0 A 7 D A "   d a t a = " e w o J I k x h d G V 4 U 3 R y I i A 6 I C J 7 R H 1 f e 2 l 9 I g p 9 C g = = " / > < / e x t o b j > < e x t o b j   n a m e = " E 6 5 7 1 1 9 C - 6 9 8 2 - 4 2 1 D - 8 B A 7 - E 7 4 D E B 7 0 A 7 D A - 9 " > < e x t o b j d a t a   t y p e = " E 6 5 7 1 1 9 C - 6 9 8 2 - 4 2 1 D - 8 B A 7 - E 7 4 D E B 7 0 A 7 D A "   d a t a = " e w o J I k x h d G V 4 U 3 R y I i A 6 I C J 7 R H 1 f e 2 p 9 I g p 9 C g = = " / > < / e x t o b j > < e x t o b j   n a m e = " E 6 5 7 1 1 9 C - 6 9 8 2 - 4 2 1 D - 8 B A 7 - E 7 4 D E B 7 0 A 7 D A - 1 0 " > < e x t o b j d a t a   t y p e = " E 6 5 7 1 1 9 C - 6 9 8 2 - 4 2 1 D - 8 B A 7 - E 7 4 D E B 7 0 A 7 D A "   d a t a = " e w o J I k x h d G V 4 U 3 R y I i A 6 I C J 7 R H 1 f e 2 l 9 I g p 9 C g = = " / > < / e x t o b j > < / e x t o b j s > < / s : c u s t o m D a t a > 
</file>

<file path=customXml/itemProps17.xml><?xml version="1.0" encoding="utf-8"?>
<ds:datastoreItem xmlns:ds="http://schemas.openxmlformats.org/officeDocument/2006/customXml" ds:itemID="{2311116B-16A2-4035-B2BE-D376C81CFE15}">
  <ds:schemaRefs/>
</ds:datastoreItem>
</file>

<file path=docProps/app.xml><?xml version="1.0" encoding="utf-8"?>
<Properties xmlns="http://schemas.openxmlformats.org/officeDocument/2006/extended-properties" xmlns:vt="http://schemas.openxmlformats.org/officeDocument/2006/docPropsVTypes">
  <TotalTime>0</TotalTime>
  <Words>7435</Words>
  <Application>WPS 演示</Application>
  <PresentationFormat>宽屏</PresentationFormat>
  <Paragraphs>611</Paragraphs>
  <Slides>59</Slides>
  <Notes>47</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59</vt:i4>
      </vt:variant>
    </vt:vector>
  </HeadingPairs>
  <TitlesOfParts>
    <vt:vector size="78" baseType="lpstr">
      <vt:lpstr>Arial</vt:lpstr>
      <vt:lpstr>宋体</vt:lpstr>
      <vt:lpstr>Wingdings</vt:lpstr>
      <vt:lpstr>Comic Sans MS</vt:lpstr>
      <vt:lpstr>微软雅黑</vt:lpstr>
      <vt:lpstr>Hei</vt:lpstr>
      <vt:lpstr>Menlo Regular</vt:lpstr>
      <vt:lpstr>Calibri</vt:lpstr>
      <vt:lpstr>Times New Roman</vt:lpstr>
      <vt:lpstr>系统字体常规体</vt:lpstr>
      <vt:lpstr>Segoe Print</vt:lpstr>
      <vt:lpstr>-apple-system</vt:lpstr>
      <vt:lpstr>Arial Unicode MS</vt:lpstr>
      <vt:lpstr>等线 Light</vt:lpstr>
      <vt:lpstr>等线</vt:lpstr>
      <vt:lpstr>Time]s New Roman</vt:lpstr>
      <vt:lpstr>Söhne</vt:lpstr>
      <vt:lpstr>Cambria Math</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曾渝翔</dc:creator>
  <cp:lastModifiedBy>天机and地魁</cp:lastModifiedBy>
  <cp:revision>1829</cp:revision>
  <dcterms:created xsi:type="dcterms:W3CDTF">2023-06-30T05:26:00Z</dcterms:created>
  <dcterms:modified xsi:type="dcterms:W3CDTF">2024-01-28T13:52:37Z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
  </property>
</Properties>
</file>